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3.jpg"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167" r:id="rId2"/>
  </p:sldMasterIdLst>
  <p:notesMasterIdLst>
    <p:notesMasterId r:id="rId54"/>
  </p:notesMasterIdLst>
  <p:handoutMasterIdLst>
    <p:handoutMasterId r:id="rId55"/>
  </p:handoutMasterIdLst>
  <p:sldIdLst>
    <p:sldId id="571" r:id="rId3"/>
    <p:sldId id="743" r:id="rId4"/>
    <p:sldId id="1355" r:id="rId5"/>
    <p:sldId id="883" r:id="rId6"/>
    <p:sldId id="1326" r:id="rId7"/>
    <p:sldId id="1329" r:id="rId8"/>
    <p:sldId id="1330" r:id="rId9"/>
    <p:sldId id="1332" r:id="rId10"/>
    <p:sldId id="1333" r:id="rId11"/>
    <p:sldId id="1331" r:id="rId12"/>
    <p:sldId id="1357" r:id="rId13"/>
    <p:sldId id="1337" r:id="rId14"/>
    <p:sldId id="1338" r:id="rId15"/>
    <p:sldId id="1358" r:id="rId16"/>
    <p:sldId id="1359" r:id="rId17"/>
    <p:sldId id="1385" r:id="rId18"/>
    <p:sldId id="1363" r:id="rId19"/>
    <p:sldId id="1340" r:id="rId20"/>
    <p:sldId id="1368" r:id="rId21"/>
    <p:sldId id="1366" r:id="rId22"/>
    <p:sldId id="1341" r:id="rId23"/>
    <p:sldId id="1342" r:id="rId24"/>
    <p:sldId id="1343" r:id="rId25"/>
    <p:sldId id="1344" r:id="rId26"/>
    <p:sldId id="1346" r:id="rId27"/>
    <p:sldId id="1348" r:id="rId28"/>
    <p:sldId id="1349" r:id="rId29"/>
    <p:sldId id="1361" r:id="rId30"/>
    <p:sldId id="1350" r:id="rId31"/>
    <p:sldId id="1352" r:id="rId32"/>
    <p:sldId id="1353" r:id="rId33"/>
    <p:sldId id="1386" r:id="rId34"/>
    <p:sldId id="1354" r:id="rId35"/>
    <p:sldId id="1376" r:id="rId36"/>
    <p:sldId id="1387" r:id="rId37"/>
    <p:sldId id="1388" r:id="rId38"/>
    <p:sldId id="1370" r:id="rId39"/>
    <p:sldId id="1371" r:id="rId40"/>
    <p:sldId id="1372" r:id="rId41"/>
    <p:sldId id="1373" r:id="rId42"/>
    <p:sldId id="1374" r:id="rId43"/>
    <p:sldId id="1375" r:id="rId44"/>
    <p:sldId id="1389" r:id="rId45"/>
    <p:sldId id="1390" r:id="rId46"/>
    <p:sldId id="1391" r:id="rId47"/>
    <p:sldId id="1392" r:id="rId48"/>
    <p:sldId id="1418" r:id="rId49"/>
    <p:sldId id="1377" r:id="rId50"/>
    <p:sldId id="1378" r:id="rId51"/>
    <p:sldId id="1421" r:id="rId52"/>
    <p:sldId id="1422"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D34709C-DCE4-DD47-8844-555B738E29BB}">
          <p14:sldIdLst>
            <p14:sldId id="571"/>
            <p14:sldId id="743"/>
            <p14:sldId id="1355"/>
            <p14:sldId id="883"/>
            <p14:sldId id="1326"/>
            <p14:sldId id="1329"/>
            <p14:sldId id="1330"/>
            <p14:sldId id="1332"/>
            <p14:sldId id="1333"/>
            <p14:sldId id="1331"/>
            <p14:sldId id="1357"/>
            <p14:sldId id="1337"/>
            <p14:sldId id="1338"/>
            <p14:sldId id="1358"/>
            <p14:sldId id="1359"/>
            <p14:sldId id="1385"/>
            <p14:sldId id="1363"/>
            <p14:sldId id="1340"/>
            <p14:sldId id="1368"/>
            <p14:sldId id="1366"/>
            <p14:sldId id="1341"/>
            <p14:sldId id="1342"/>
            <p14:sldId id="1343"/>
            <p14:sldId id="1344"/>
            <p14:sldId id="1346"/>
            <p14:sldId id="1348"/>
            <p14:sldId id="1349"/>
            <p14:sldId id="1361"/>
            <p14:sldId id="1350"/>
            <p14:sldId id="1352"/>
            <p14:sldId id="1353"/>
            <p14:sldId id="1386"/>
            <p14:sldId id="1354"/>
            <p14:sldId id="1376"/>
            <p14:sldId id="1387"/>
            <p14:sldId id="1388"/>
            <p14:sldId id="1370"/>
            <p14:sldId id="1371"/>
            <p14:sldId id="1372"/>
            <p14:sldId id="1373"/>
            <p14:sldId id="1374"/>
            <p14:sldId id="1375"/>
            <p14:sldId id="1389"/>
            <p14:sldId id="1390"/>
            <p14:sldId id="1391"/>
            <p14:sldId id="1392"/>
            <p14:sldId id="1418"/>
            <p14:sldId id="1377"/>
            <p14:sldId id="1378"/>
            <p14:sldId id="1421"/>
            <p14:sldId id="1422"/>
          </p14:sldIdLst>
        </p14:section>
      </p14:sectionLst>
    </p:ext>
    <p:ext uri="{EFAFB233-063F-42B5-8137-9DF3F51BA10A}">
      <p15:sldGuideLst xmlns:p15="http://schemas.microsoft.com/office/powerpoint/2012/main">
        <p15:guide id="1" orient="horz" pos="100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fne Ozkul" initials="DO"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DD3B32"/>
    <a:srgbClr val="FF6600"/>
    <a:srgbClr val="465CD9"/>
    <a:srgbClr val="00CC00"/>
    <a:srgbClr val="FF7F2F"/>
    <a:srgbClr val="85D551"/>
    <a:srgbClr val="EA3DA7"/>
    <a:srgbClr val="FFFDAF"/>
    <a:srgbClr val="75BB47"/>
    <a:srgbClr val="E45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31" autoAdjust="0"/>
    <p:restoredTop sz="97906" autoAdjust="0"/>
  </p:normalViewPr>
  <p:slideViewPr>
    <p:cSldViewPr snapToGrid="0" snapToObjects="1">
      <p:cViewPr varScale="1">
        <p:scale>
          <a:sx n="109" d="100"/>
          <a:sy n="109" d="100"/>
        </p:scale>
        <p:origin x="1614" y="96"/>
      </p:cViewPr>
      <p:guideLst>
        <p:guide orient="horz" pos="1003"/>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Grid="0" snapToObjects="1">
      <p:cViewPr varScale="1">
        <p:scale>
          <a:sx n="74" d="100"/>
          <a:sy n="74" d="100"/>
        </p:scale>
        <p:origin x="2320" y="1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7023A-FA9F-B943-9F7A-F44FB2F33E36}"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tr-TR"/>
        </a:p>
      </dgm:t>
    </dgm:pt>
    <dgm:pt modelId="{419E662C-664F-C24F-A17C-E27DB0FA607F}">
      <dgm:prSet custT="1"/>
      <dgm:spPr>
        <a:solidFill>
          <a:schemeClr val="accent2">
            <a:lumMod val="60000"/>
            <a:lumOff val="40000"/>
          </a:schemeClr>
        </a:solidFill>
      </dgm:spPr>
      <dgm:t>
        <a:bodyPr/>
        <a:lstStyle/>
        <a:p>
          <a:pPr rtl="0"/>
          <a:r>
            <a:rPr lang="tr-TR" sz="2000" dirty="0" err="1"/>
            <a:t>Effective</a:t>
          </a:r>
          <a:endParaRPr lang="tr-TR" sz="2000" b="1" dirty="0">
            <a:solidFill>
              <a:schemeClr val="tx1"/>
            </a:solidFill>
          </a:endParaRPr>
        </a:p>
      </dgm:t>
    </dgm:pt>
    <dgm:pt modelId="{3C8E1F5F-C262-4349-A682-4943023EA6C1}" type="parTrans" cxnId="{B13EAE0C-6C51-C046-9FCE-E85FC0257691}">
      <dgm:prSet/>
      <dgm:spPr/>
      <dgm:t>
        <a:bodyPr/>
        <a:lstStyle/>
        <a:p>
          <a:endParaRPr lang="tr-TR" sz="2400"/>
        </a:p>
      </dgm:t>
    </dgm:pt>
    <dgm:pt modelId="{0B63B748-EC46-3E44-BC63-F092E8F0AABE}" type="sibTrans" cxnId="{B13EAE0C-6C51-C046-9FCE-E85FC0257691}">
      <dgm:prSet custT="1"/>
      <dgm:spPr/>
      <dgm:t>
        <a:bodyPr/>
        <a:lstStyle/>
        <a:p>
          <a:endParaRPr lang="tr-TR" sz="2400"/>
        </a:p>
      </dgm:t>
    </dgm:pt>
    <dgm:pt modelId="{E7F905E5-F554-954E-84DB-9DCDB4DA3878}">
      <dgm:prSet custT="1"/>
      <dgm:spPr>
        <a:solidFill>
          <a:schemeClr val="accent6">
            <a:lumMod val="60000"/>
            <a:lumOff val="40000"/>
          </a:schemeClr>
        </a:solidFill>
      </dgm:spPr>
      <dgm:t>
        <a:bodyPr/>
        <a:lstStyle/>
        <a:p>
          <a:pPr rtl="0"/>
          <a:r>
            <a:rPr lang="tr-TR" sz="2000" dirty="0" err="1"/>
            <a:t>Profitable</a:t>
          </a:r>
          <a:endParaRPr lang="tr-TR" sz="2000" b="1" dirty="0">
            <a:solidFill>
              <a:schemeClr val="tx1"/>
            </a:solidFill>
          </a:endParaRPr>
        </a:p>
      </dgm:t>
    </dgm:pt>
    <dgm:pt modelId="{77BDD34D-34C2-364D-AABA-3C40B8982C67}" type="parTrans" cxnId="{9E5DFA07-45B3-C243-8A87-9BD8C87755FE}">
      <dgm:prSet/>
      <dgm:spPr/>
      <dgm:t>
        <a:bodyPr/>
        <a:lstStyle/>
        <a:p>
          <a:endParaRPr lang="tr-TR" sz="2400"/>
        </a:p>
      </dgm:t>
    </dgm:pt>
    <dgm:pt modelId="{2F57840F-45F2-344F-BFD6-868588D085B7}" type="sibTrans" cxnId="{9E5DFA07-45B3-C243-8A87-9BD8C87755FE}">
      <dgm:prSet custT="1"/>
      <dgm:spPr/>
      <dgm:t>
        <a:bodyPr/>
        <a:lstStyle/>
        <a:p>
          <a:endParaRPr lang="tr-TR" sz="2400"/>
        </a:p>
      </dgm:t>
    </dgm:pt>
    <dgm:pt modelId="{8D725A66-6688-7742-A7F6-18947573F362}">
      <dgm:prSet custT="1"/>
      <dgm:spPr/>
      <dgm:t>
        <a:bodyPr/>
        <a:lstStyle/>
        <a:p>
          <a:pPr rtl="0"/>
          <a:r>
            <a:rPr lang="tr-TR" sz="2000" dirty="0" err="1"/>
            <a:t>Valuable</a:t>
          </a:r>
          <a:endParaRPr lang="tr-TR" sz="2000" b="1" dirty="0"/>
        </a:p>
      </dgm:t>
    </dgm:pt>
    <dgm:pt modelId="{E8815899-4D6D-8746-823A-D179CA2E9729}" type="parTrans" cxnId="{4694FC86-F37F-0E41-813A-98A278E64348}">
      <dgm:prSet/>
      <dgm:spPr/>
      <dgm:t>
        <a:bodyPr/>
        <a:lstStyle/>
        <a:p>
          <a:endParaRPr lang="tr-TR" sz="2400"/>
        </a:p>
      </dgm:t>
    </dgm:pt>
    <dgm:pt modelId="{62A8E380-D7B7-E74D-96E3-902B59141DC6}" type="sibTrans" cxnId="{4694FC86-F37F-0E41-813A-98A278E64348}">
      <dgm:prSet custT="1"/>
      <dgm:spPr/>
      <dgm:t>
        <a:bodyPr/>
        <a:lstStyle/>
        <a:p>
          <a:endParaRPr lang="tr-TR" sz="2400"/>
        </a:p>
      </dgm:t>
    </dgm:pt>
    <dgm:pt modelId="{B571B78C-6129-9445-9185-73E954B6AD4B}">
      <dgm:prSet custT="1"/>
      <dgm:spPr>
        <a:solidFill>
          <a:schemeClr val="accent4">
            <a:lumMod val="60000"/>
            <a:lumOff val="40000"/>
          </a:schemeClr>
        </a:solidFill>
      </dgm:spPr>
      <dgm:t>
        <a:bodyPr/>
        <a:lstStyle/>
        <a:p>
          <a:pPr rtl="0"/>
          <a:r>
            <a:rPr lang="tr-TR" sz="2000" dirty="0" err="1"/>
            <a:t>Reliable</a:t>
          </a:r>
          <a:endParaRPr lang="tr-TR" sz="2000" b="1" dirty="0">
            <a:solidFill>
              <a:schemeClr val="tx1"/>
            </a:solidFill>
          </a:endParaRPr>
        </a:p>
      </dgm:t>
    </dgm:pt>
    <dgm:pt modelId="{63898A3F-3B9B-D74F-944C-BF959169ACD4}" type="parTrans" cxnId="{B2F38825-B841-AA4B-82A2-B6BDF323F52F}">
      <dgm:prSet/>
      <dgm:spPr/>
      <dgm:t>
        <a:bodyPr/>
        <a:lstStyle/>
        <a:p>
          <a:endParaRPr lang="tr-TR" sz="2400"/>
        </a:p>
      </dgm:t>
    </dgm:pt>
    <dgm:pt modelId="{623261E5-CA5E-9147-94E3-261E5E373A3C}" type="sibTrans" cxnId="{B2F38825-B841-AA4B-82A2-B6BDF323F52F}">
      <dgm:prSet custT="1"/>
      <dgm:spPr/>
      <dgm:t>
        <a:bodyPr/>
        <a:lstStyle/>
        <a:p>
          <a:endParaRPr lang="tr-TR" sz="2400"/>
        </a:p>
      </dgm:t>
    </dgm:pt>
    <dgm:pt modelId="{D6443E9E-96DB-BA4A-A5FC-3D4D2DCCC141}">
      <dgm:prSet custT="1"/>
      <dgm:spPr>
        <a:solidFill>
          <a:schemeClr val="accent1">
            <a:lumMod val="50000"/>
          </a:schemeClr>
        </a:solidFill>
      </dgm:spPr>
      <dgm:t>
        <a:bodyPr/>
        <a:lstStyle/>
        <a:p>
          <a:pPr rtl="0"/>
          <a:r>
            <a:rPr lang="tr-TR" sz="2000" dirty="0" err="1"/>
            <a:t>Reputable</a:t>
          </a:r>
          <a:endParaRPr lang="tr-TR" sz="2000" b="1" dirty="0"/>
        </a:p>
      </dgm:t>
    </dgm:pt>
    <dgm:pt modelId="{099FDFA3-20BD-5244-9232-B19B8D2F36A1}" type="parTrans" cxnId="{D124A2DC-7FD6-FB43-B3AD-FF1CC8FBEAB8}">
      <dgm:prSet/>
      <dgm:spPr/>
      <dgm:t>
        <a:bodyPr/>
        <a:lstStyle/>
        <a:p>
          <a:endParaRPr lang="tr-TR" sz="2400"/>
        </a:p>
      </dgm:t>
    </dgm:pt>
    <dgm:pt modelId="{6FEC9557-6287-FE43-AA9E-0AEC2965BABC}" type="sibTrans" cxnId="{D124A2DC-7FD6-FB43-B3AD-FF1CC8FBEAB8}">
      <dgm:prSet custT="1"/>
      <dgm:spPr/>
      <dgm:t>
        <a:bodyPr/>
        <a:lstStyle/>
        <a:p>
          <a:endParaRPr lang="tr-TR" sz="2400"/>
        </a:p>
      </dgm:t>
    </dgm:pt>
    <dgm:pt modelId="{A1F7125E-68DE-814F-88AD-C80E327E94D2}" type="pres">
      <dgm:prSet presAssocID="{0387023A-FA9F-B943-9F7A-F44FB2F33E36}" presName="cycle" presStyleCnt="0">
        <dgm:presLayoutVars>
          <dgm:dir/>
          <dgm:resizeHandles val="exact"/>
        </dgm:presLayoutVars>
      </dgm:prSet>
      <dgm:spPr/>
    </dgm:pt>
    <dgm:pt modelId="{40ADCC07-BC30-2F4D-AA43-FE0513F186CD}" type="pres">
      <dgm:prSet presAssocID="{419E662C-664F-C24F-A17C-E27DB0FA607F}" presName="node" presStyleLbl="node1" presStyleIdx="0" presStyleCnt="5" custScaleX="162315" custScaleY="101554">
        <dgm:presLayoutVars>
          <dgm:bulletEnabled val="1"/>
        </dgm:presLayoutVars>
      </dgm:prSet>
      <dgm:spPr/>
    </dgm:pt>
    <dgm:pt modelId="{CB0017CE-1333-A34B-B0A3-B4D70677773D}" type="pres">
      <dgm:prSet presAssocID="{0B63B748-EC46-3E44-BC63-F092E8F0AABE}" presName="sibTrans" presStyleLbl="sibTrans2D1" presStyleIdx="0" presStyleCnt="5"/>
      <dgm:spPr/>
    </dgm:pt>
    <dgm:pt modelId="{5F20B219-C871-B24B-8A73-7A8A148AC3A5}" type="pres">
      <dgm:prSet presAssocID="{0B63B748-EC46-3E44-BC63-F092E8F0AABE}" presName="connectorText" presStyleLbl="sibTrans2D1" presStyleIdx="0" presStyleCnt="5"/>
      <dgm:spPr/>
    </dgm:pt>
    <dgm:pt modelId="{6C2E5065-95D7-E141-9926-8F1A0EB36AA1}" type="pres">
      <dgm:prSet presAssocID="{E7F905E5-F554-954E-84DB-9DCDB4DA3878}" presName="node" presStyleLbl="node1" presStyleIdx="1" presStyleCnt="5" custScaleX="162315" custScaleY="101554">
        <dgm:presLayoutVars>
          <dgm:bulletEnabled val="1"/>
        </dgm:presLayoutVars>
      </dgm:prSet>
      <dgm:spPr/>
    </dgm:pt>
    <dgm:pt modelId="{D5C626D0-3159-114B-8093-923181D664DF}" type="pres">
      <dgm:prSet presAssocID="{2F57840F-45F2-344F-BFD6-868588D085B7}" presName="sibTrans" presStyleLbl="sibTrans2D1" presStyleIdx="1" presStyleCnt="5"/>
      <dgm:spPr/>
    </dgm:pt>
    <dgm:pt modelId="{9AA19B1E-D123-9144-A6FC-C01E4017F0D6}" type="pres">
      <dgm:prSet presAssocID="{2F57840F-45F2-344F-BFD6-868588D085B7}" presName="connectorText" presStyleLbl="sibTrans2D1" presStyleIdx="1" presStyleCnt="5"/>
      <dgm:spPr/>
    </dgm:pt>
    <dgm:pt modelId="{75BD5974-4454-4E43-A29E-97613BCD6BB2}" type="pres">
      <dgm:prSet presAssocID="{8D725A66-6688-7742-A7F6-18947573F362}" presName="node" presStyleLbl="node1" presStyleIdx="2" presStyleCnt="5" custScaleX="162315" custScaleY="101554" custRadScaleRad="116327" custRadScaleInc="-27031">
        <dgm:presLayoutVars>
          <dgm:bulletEnabled val="1"/>
        </dgm:presLayoutVars>
      </dgm:prSet>
      <dgm:spPr/>
    </dgm:pt>
    <dgm:pt modelId="{D60BBC26-5940-2846-9B59-E727728E48FD}" type="pres">
      <dgm:prSet presAssocID="{62A8E380-D7B7-E74D-96E3-902B59141DC6}" presName="sibTrans" presStyleLbl="sibTrans2D1" presStyleIdx="2" presStyleCnt="5"/>
      <dgm:spPr/>
    </dgm:pt>
    <dgm:pt modelId="{E62FB352-5BA2-FE41-BBC1-793B89C68EAD}" type="pres">
      <dgm:prSet presAssocID="{62A8E380-D7B7-E74D-96E3-902B59141DC6}" presName="connectorText" presStyleLbl="sibTrans2D1" presStyleIdx="2" presStyleCnt="5"/>
      <dgm:spPr/>
    </dgm:pt>
    <dgm:pt modelId="{20331CBB-892D-1448-866F-E2517FFCD036}" type="pres">
      <dgm:prSet presAssocID="{B571B78C-6129-9445-9185-73E954B6AD4B}" presName="node" presStyleLbl="node1" presStyleIdx="3" presStyleCnt="5" custScaleX="162315" custScaleY="101554" custRadScaleRad="116700" custRadScaleInc="27526">
        <dgm:presLayoutVars>
          <dgm:bulletEnabled val="1"/>
        </dgm:presLayoutVars>
      </dgm:prSet>
      <dgm:spPr/>
    </dgm:pt>
    <dgm:pt modelId="{B88965A2-EFD8-8841-946F-E8FEC33FEC67}" type="pres">
      <dgm:prSet presAssocID="{623261E5-CA5E-9147-94E3-261E5E373A3C}" presName="sibTrans" presStyleLbl="sibTrans2D1" presStyleIdx="3" presStyleCnt="5"/>
      <dgm:spPr/>
    </dgm:pt>
    <dgm:pt modelId="{EF22F58C-2C95-9A42-BE56-BE8154F28CE1}" type="pres">
      <dgm:prSet presAssocID="{623261E5-CA5E-9147-94E3-261E5E373A3C}" presName="connectorText" presStyleLbl="sibTrans2D1" presStyleIdx="3" presStyleCnt="5"/>
      <dgm:spPr/>
    </dgm:pt>
    <dgm:pt modelId="{CD7B64AF-77A2-CF40-8907-CFA7CBCBE030}" type="pres">
      <dgm:prSet presAssocID="{D6443E9E-96DB-BA4A-A5FC-3D4D2DCCC141}" presName="node" presStyleLbl="node1" presStyleIdx="4" presStyleCnt="5" custScaleX="173379" custScaleY="101554">
        <dgm:presLayoutVars>
          <dgm:bulletEnabled val="1"/>
        </dgm:presLayoutVars>
      </dgm:prSet>
      <dgm:spPr/>
    </dgm:pt>
    <dgm:pt modelId="{912E7530-ACF8-5449-A336-75145D28184C}" type="pres">
      <dgm:prSet presAssocID="{6FEC9557-6287-FE43-AA9E-0AEC2965BABC}" presName="sibTrans" presStyleLbl="sibTrans2D1" presStyleIdx="4" presStyleCnt="5"/>
      <dgm:spPr/>
    </dgm:pt>
    <dgm:pt modelId="{4E49D6EC-8920-5142-9A8A-78BCF39F6EF8}" type="pres">
      <dgm:prSet presAssocID="{6FEC9557-6287-FE43-AA9E-0AEC2965BABC}" presName="connectorText" presStyleLbl="sibTrans2D1" presStyleIdx="4" presStyleCnt="5"/>
      <dgm:spPr/>
    </dgm:pt>
  </dgm:ptLst>
  <dgm:cxnLst>
    <dgm:cxn modelId="{9E5DFA07-45B3-C243-8A87-9BD8C87755FE}" srcId="{0387023A-FA9F-B943-9F7A-F44FB2F33E36}" destId="{E7F905E5-F554-954E-84DB-9DCDB4DA3878}" srcOrd="1" destOrd="0" parTransId="{77BDD34D-34C2-364D-AABA-3C40B8982C67}" sibTransId="{2F57840F-45F2-344F-BFD6-868588D085B7}"/>
    <dgm:cxn modelId="{B13EAE0C-6C51-C046-9FCE-E85FC0257691}" srcId="{0387023A-FA9F-B943-9F7A-F44FB2F33E36}" destId="{419E662C-664F-C24F-A17C-E27DB0FA607F}" srcOrd="0" destOrd="0" parTransId="{3C8E1F5F-C262-4349-A682-4943023EA6C1}" sibTransId="{0B63B748-EC46-3E44-BC63-F092E8F0AABE}"/>
    <dgm:cxn modelId="{3B5BA612-3327-8642-B375-D4A6F00CBBA5}" type="presOf" srcId="{8D725A66-6688-7742-A7F6-18947573F362}" destId="{75BD5974-4454-4E43-A29E-97613BCD6BB2}" srcOrd="0" destOrd="0" presId="urn:microsoft.com/office/officeart/2005/8/layout/cycle2"/>
    <dgm:cxn modelId="{B2F38825-B841-AA4B-82A2-B6BDF323F52F}" srcId="{0387023A-FA9F-B943-9F7A-F44FB2F33E36}" destId="{B571B78C-6129-9445-9185-73E954B6AD4B}" srcOrd="3" destOrd="0" parTransId="{63898A3F-3B9B-D74F-944C-BF959169ACD4}" sibTransId="{623261E5-CA5E-9147-94E3-261E5E373A3C}"/>
    <dgm:cxn modelId="{8F9C8B32-174A-5E46-8CD3-25EF21A0B4FC}" type="presOf" srcId="{B571B78C-6129-9445-9185-73E954B6AD4B}" destId="{20331CBB-892D-1448-866F-E2517FFCD036}" srcOrd="0" destOrd="0" presId="urn:microsoft.com/office/officeart/2005/8/layout/cycle2"/>
    <dgm:cxn modelId="{0F26063B-4DFC-AA48-9E71-BB6FABFDB548}" type="presOf" srcId="{0B63B748-EC46-3E44-BC63-F092E8F0AABE}" destId="{CB0017CE-1333-A34B-B0A3-B4D70677773D}" srcOrd="0" destOrd="0" presId="urn:microsoft.com/office/officeart/2005/8/layout/cycle2"/>
    <dgm:cxn modelId="{97D87165-E2DB-C346-A5D8-661B4D5A5472}" type="presOf" srcId="{2F57840F-45F2-344F-BFD6-868588D085B7}" destId="{9AA19B1E-D123-9144-A6FC-C01E4017F0D6}" srcOrd="1" destOrd="0" presId="urn:microsoft.com/office/officeart/2005/8/layout/cycle2"/>
    <dgm:cxn modelId="{FDB07C72-1950-5F4D-BA46-55BE82F9C966}" type="presOf" srcId="{419E662C-664F-C24F-A17C-E27DB0FA607F}" destId="{40ADCC07-BC30-2F4D-AA43-FE0513F186CD}" srcOrd="0" destOrd="0" presId="urn:microsoft.com/office/officeart/2005/8/layout/cycle2"/>
    <dgm:cxn modelId="{06714953-8F91-B747-9541-368553217F8E}" type="presOf" srcId="{0B63B748-EC46-3E44-BC63-F092E8F0AABE}" destId="{5F20B219-C871-B24B-8A73-7A8A148AC3A5}" srcOrd="1" destOrd="0" presId="urn:microsoft.com/office/officeart/2005/8/layout/cycle2"/>
    <dgm:cxn modelId="{4694FC86-F37F-0E41-813A-98A278E64348}" srcId="{0387023A-FA9F-B943-9F7A-F44FB2F33E36}" destId="{8D725A66-6688-7742-A7F6-18947573F362}" srcOrd="2" destOrd="0" parTransId="{E8815899-4D6D-8746-823A-D179CA2E9729}" sibTransId="{62A8E380-D7B7-E74D-96E3-902B59141DC6}"/>
    <dgm:cxn modelId="{5124278B-77E6-6E42-AF4B-2E9CF03D7479}" type="presOf" srcId="{E7F905E5-F554-954E-84DB-9DCDB4DA3878}" destId="{6C2E5065-95D7-E141-9926-8F1A0EB36AA1}" srcOrd="0" destOrd="0" presId="urn:microsoft.com/office/officeart/2005/8/layout/cycle2"/>
    <dgm:cxn modelId="{AF5E8DA9-3012-0E49-8E81-BE8C0E488402}" type="presOf" srcId="{6FEC9557-6287-FE43-AA9E-0AEC2965BABC}" destId="{912E7530-ACF8-5449-A336-75145D28184C}" srcOrd="0" destOrd="0" presId="urn:microsoft.com/office/officeart/2005/8/layout/cycle2"/>
    <dgm:cxn modelId="{C80E12AB-89BC-2340-AA07-F4573DEA133D}" type="presOf" srcId="{0387023A-FA9F-B943-9F7A-F44FB2F33E36}" destId="{A1F7125E-68DE-814F-88AD-C80E327E94D2}" srcOrd="0" destOrd="0" presId="urn:microsoft.com/office/officeart/2005/8/layout/cycle2"/>
    <dgm:cxn modelId="{B1A70CB3-2DC9-5546-A317-23974D09EFFF}" type="presOf" srcId="{D6443E9E-96DB-BA4A-A5FC-3D4D2DCCC141}" destId="{CD7B64AF-77A2-CF40-8907-CFA7CBCBE030}" srcOrd="0" destOrd="0" presId="urn:microsoft.com/office/officeart/2005/8/layout/cycle2"/>
    <dgm:cxn modelId="{285B73B8-861D-EE41-88E4-88DF5F9E3BCE}" type="presOf" srcId="{62A8E380-D7B7-E74D-96E3-902B59141DC6}" destId="{D60BBC26-5940-2846-9B59-E727728E48FD}" srcOrd="0" destOrd="0" presId="urn:microsoft.com/office/officeart/2005/8/layout/cycle2"/>
    <dgm:cxn modelId="{AEA7ABB9-54F0-D448-9469-E768EAF21590}" type="presOf" srcId="{6FEC9557-6287-FE43-AA9E-0AEC2965BABC}" destId="{4E49D6EC-8920-5142-9A8A-78BCF39F6EF8}" srcOrd="1" destOrd="0" presId="urn:microsoft.com/office/officeart/2005/8/layout/cycle2"/>
    <dgm:cxn modelId="{D124A2DC-7FD6-FB43-B3AD-FF1CC8FBEAB8}" srcId="{0387023A-FA9F-B943-9F7A-F44FB2F33E36}" destId="{D6443E9E-96DB-BA4A-A5FC-3D4D2DCCC141}" srcOrd="4" destOrd="0" parTransId="{099FDFA3-20BD-5244-9232-B19B8D2F36A1}" sibTransId="{6FEC9557-6287-FE43-AA9E-0AEC2965BABC}"/>
    <dgm:cxn modelId="{FF0B37E1-FB49-F34B-9FC2-724C85297B3D}" type="presOf" srcId="{62A8E380-D7B7-E74D-96E3-902B59141DC6}" destId="{E62FB352-5BA2-FE41-BBC1-793B89C68EAD}" srcOrd="1" destOrd="0" presId="urn:microsoft.com/office/officeart/2005/8/layout/cycle2"/>
    <dgm:cxn modelId="{7B0730E4-B760-5E4A-AF08-D9C03013ABFC}" type="presOf" srcId="{623261E5-CA5E-9147-94E3-261E5E373A3C}" destId="{B88965A2-EFD8-8841-946F-E8FEC33FEC67}" srcOrd="0" destOrd="0" presId="urn:microsoft.com/office/officeart/2005/8/layout/cycle2"/>
    <dgm:cxn modelId="{C8A4C5F5-DDAD-9D4A-9EBE-301EC16E9FA8}" type="presOf" srcId="{2F57840F-45F2-344F-BFD6-868588D085B7}" destId="{D5C626D0-3159-114B-8093-923181D664DF}" srcOrd="0" destOrd="0" presId="urn:microsoft.com/office/officeart/2005/8/layout/cycle2"/>
    <dgm:cxn modelId="{77676BFC-AB3C-E140-BEA7-01768C75A37B}" type="presOf" srcId="{623261E5-CA5E-9147-94E3-261E5E373A3C}" destId="{EF22F58C-2C95-9A42-BE56-BE8154F28CE1}" srcOrd="1" destOrd="0" presId="urn:microsoft.com/office/officeart/2005/8/layout/cycle2"/>
    <dgm:cxn modelId="{96D74D7B-44DB-E343-96C5-FAE970FE4FFA}" type="presParOf" srcId="{A1F7125E-68DE-814F-88AD-C80E327E94D2}" destId="{40ADCC07-BC30-2F4D-AA43-FE0513F186CD}" srcOrd="0" destOrd="0" presId="urn:microsoft.com/office/officeart/2005/8/layout/cycle2"/>
    <dgm:cxn modelId="{4CB10D15-C71C-9242-B60F-CA95726107E4}" type="presParOf" srcId="{A1F7125E-68DE-814F-88AD-C80E327E94D2}" destId="{CB0017CE-1333-A34B-B0A3-B4D70677773D}" srcOrd="1" destOrd="0" presId="urn:microsoft.com/office/officeart/2005/8/layout/cycle2"/>
    <dgm:cxn modelId="{99B5EE96-3C4E-1644-A4A3-5094FDA443AE}" type="presParOf" srcId="{CB0017CE-1333-A34B-B0A3-B4D70677773D}" destId="{5F20B219-C871-B24B-8A73-7A8A148AC3A5}" srcOrd="0" destOrd="0" presId="urn:microsoft.com/office/officeart/2005/8/layout/cycle2"/>
    <dgm:cxn modelId="{B3B1F2F5-39AA-6648-A208-596F3E8D96E9}" type="presParOf" srcId="{A1F7125E-68DE-814F-88AD-C80E327E94D2}" destId="{6C2E5065-95D7-E141-9926-8F1A0EB36AA1}" srcOrd="2" destOrd="0" presId="urn:microsoft.com/office/officeart/2005/8/layout/cycle2"/>
    <dgm:cxn modelId="{862A628C-AC30-C444-A042-D75D26922FD9}" type="presParOf" srcId="{A1F7125E-68DE-814F-88AD-C80E327E94D2}" destId="{D5C626D0-3159-114B-8093-923181D664DF}" srcOrd="3" destOrd="0" presId="urn:microsoft.com/office/officeart/2005/8/layout/cycle2"/>
    <dgm:cxn modelId="{8361DE28-2605-2041-9373-E69819FCDF40}" type="presParOf" srcId="{D5C626D0-3159-114B-8093-923181D664DF}" destId="{9AA19B1E-D123-9144-A6FC-C01E4017F0D6}" srcOrd="0" destOrd="0" presId="urn:microsoft.com/office/officeart/2005/8/layout/cycle2"/>
    <dgm:cxn modelId="{D6DA2928-479C-0C4C-9557-ABD37DD917C3}" type="presParOf" srcId="{A1F7125E-68DE-814F-88AD-C80E327E94D2}" destId="{75BD5974-4454-4E43-A29E-97613BCD6BB2}" srcOrd="4" destOrd="0" presId="urn:microsoft.com/office/officeart/2005/8/layout/cycle2"/>
    <dgm:cxn modelId="{05365A16-C2ED-F844-95E1-C88EAD0C9153}" type="presParOf" srcId="{A1F7125E-68DE-814F-88AD-C80E327E94D2}" destId="{D60BBC26-5940-2846-9B59-E727728E48FD}" srcOrd="5" destOrd="0" presId="urn:microsoft.com/office/officeart/2005/8/layout/cycle2"/>
    <dgm:cxn modelId="{5B0EE27E-4E9C-694E-8C38-1059F03868D3}" type="presParOf" srcId="{D60BBC26-5940-2846-9B59-E727728E48FD}" destId="{E62FB352-5BA2-FE41-BBC1-793B89C68EAD}" srcOrd="0" destOrd="0" presId="urn:microsoft.com/office/officeart/2005/8/layout/cycle2"/>
    <dgm:cxn modelId="{DD9BE95E-A255-3842-8B0D-0D7F816FE121}" type="presParOf" srcId="{A1F7125E-68DE-814F-88AD-C80E327E94D2}" destId="{20331CBB-892D-1448-866F-E2517FFCD036}" srcOrd="6" destOrd="0" presId="urn:microsoft.com/office/officeart/2005/8/layout/cycle2"/>
    <dgm:cxn modelId="{08041666-AB16-8B44-B6D3-A2895D77E13D}" type="presParOf" srcId="{A1F7125E-68DE-814F-88AD-C80E327E94D2}" destId="{B88965A2-EFD8-8841-946F-E8FEC33FEC67}" srcOrd="7" destOrd="0" presId="urn:microsoft.com/office/officeart/2005/8/layout/cycle2"/>
    <dgm:cxn modelId="{DEC686D2-F147-1F4D-921A-03564183790D}" type="presParOf" srcId="{B88965A2-EFD8-8841-946F-E8FEC33FEC67}" destId="{EF22F58C-2C95-9A42-BE56-BE8154F28CE1}" srcOrd="0" destOrd="0" presId="urn:microsoft.com/office/officeart/2005/8/layout/cycle2"/>
    <dgm:cxn modelId="{E13207D7-F362-D444-B7FA-DA5AB845B82C}" type="presParOf" srcId="{A1F7125E-68DE-814F-88AD-C80E327E94D2}" destId="{CD7B64AF-77A2-CF40-8907-CFA7CBCBE030}" srcOrd="8" destOrd="0" presId="urn:microsoft.com/office/officeart/2005/8/layout/cycle2"/>
    <dgm:cxn modelId="{485535AC-5558-A048-8A0E-DCE91C3278D2}" type="presParOf" srcId="{A1F7125E-68DE-814F-88AD-C80E327E94D2}" destId="{912E7530-ACF8-5449-A336-75145D28184C}" srcOrd="9" destOrd="0" presId="urn:microsoft.com/office/officeart/2005/8/layout/cycle2"/>
    <dgm:cxn modelId="{3084733E-7495-D149-8937-E09513E9C689}" type="presParOf" srcId="{912E7530-ACF8-5449-A336-75145D28184C}" destId="{4E49D6EC-8920-5142-9A8A-78BCF39F6EF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DCC07-BC30-2F4D-AA43-FE0513F186CD}">
      <dsp:nvSpPr>
        <dsp:cNvPr id="0" name=""/>
        <dsp:cNvSpPr/>
      </dsp:nvSpPr>
      <dsp:spPr>
        <a:xfrm>
          <a:off x="1139446" y="-7486"/>
          <a:ext cx="1742946" cy="1090491"/>
        </a:xfrm>
        <a:prstGeom prst="ellipse">
          <a:avLst/>
        </a:prstGeom>
        <a:solidFill>
          <a:schemeClr val="accent2">
            <a:lumMod val="60000"/>
            <a:lumOff val="4000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tr-TR" sz="2000" kern="1200" dirty="0" err="1"/>
            <a:t>Effective</a:t>
          </a:r>
          <a:endParaRPr lang="tr-TR" sz="2000" b="1" kern="1200" dirty="0">
            <a:solidFill>
              <a:schemeClr val="tx1"/>
            </a:solidFill>
          </a:endParaRPr>
        </a:p>
      </dsp:txBody>
      <dsp:txXfrm>
        <a:off x="1394695" y="152213"/>
        <a:ext cx="1232448" cy="771093"/>
      </dsp:txXfrm>
    </dsp:sp>
    <dsp:sp modelId="{CB0017CE-1333-A34B-B0A3-B4D70677773D}">
      <dsp:nvSpPr>
        <dsp:cNvPr id="0" name=""/>
        <dsp:cNvSpPr/>
      </dsp:nvSpPr>
      <dsp:spPr>
        <a:xfrm rot="2160000">
          <a:off x="2606152" y="829168"/>
          <a:ext cx="110530" cy="362409"/>
        </a:xfrm>
        <a:prstGeom prst="righ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tr-TR" sz="2400" kern="1200"/>
        </a:p>
      </dsp:txBody>
      <dsp:txXfrm>
        <a:off x="2609318" y="891905"/>
        <a:ext cx="77371" cy="217445"/>
      </dsp:txXfrm>
    </dsp:sp>
    <dsp:sp modelId="{6C2E5065-95D7-E141-9926-8F1A0EB36AA1}">
      <dsp:nvSpPr>
        <dsp:cNvPr id="0" name=""/>
        <dsp:cNvSpPr/>
      </dsp:nvSpPr>
      <dsp:spPr>
        <a:xfrm>
          <a:off x="2445504" y="941419"/>
          <a:ext cx="1742946" cy="1090491"/>
        </a:xfrm>
        <a:prstGeom prst="ellipse">
          <a:avLst/>
        </a:prstGeom>
        <a:solidFill>
          <a:schemeClr val="accent6">
            <a:lumMod val="60000"/>
            <a:lumOff val="4000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tr-TR" sz="2000" kern="1200" dirty="0" err="1"/>
            <a:t>Profitable</a:t>
          </a:r>
          <a:endParaRPr lang="tr-TR" sz="2000" b="1" kern="1200" dirty="0">
            <a:solidFill>
              <a:schemeClr val="tx1"/>
            </a:solidFill>
          </a:endParaRPr>
        </a:p>
      </dsp:txBody>
      <dsp:txXfrm>
        <a:off x="2700753" y="1101118"/>
        <a:ext cx="1232448" cy="771093"/>
      </dsp:txXfrm>
    </dsp:sp>
    <dsp:sp modelId="{D5C626D0-3159-114B-8093-923181D664DF}">
      <dsp:nvSpPr>
        <dsp:cNvPr id="0" name=""/>
        <dsp:cNvSpPr/>
      </dsp:nvSpPr>
      <dsp:spPr>
        <a:xfrm rot="5902448">
          <a:off x="3084570" y="2066400"/>
          <a:ext cx="240785" cy="362409"/>
        </a:xfrm>
        <a:prstGeom prst="righ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tr-TR" sz="2400" kern="1200"/>
        </a:p>
      </dsp:txBody>
      <dsp:txXfrm rot="10800000">
        <a:off x="3125948" y="2103150"/>
        <a:ext cx="168550" cy="217445"/>
      </dsp:txXfrm>
    </dsp:sp>
    <dsp:sp modelId="{75BD5974-4454-4E43-A29E-97613BCD6BB2}">
      <dsp:nvSpPr>
        <dsp:cNvPr id="0" name=""/>
        <dsp:cNvSpPr/>
      </dsp:nvSpPr>
      <dsp:spPr>
        <a:xfrm>
          <a:off x="2219489" y="2476783"/>
          <a:ext cx="1742946" cy="109049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tr-TR" sz="2000" kern="1200" dirty="0" err="1"/>
            <a:t>Valuable</a:t>
          </a:r>
          <a:endParaRPr lang="tr-TR" sz="2000" b="1" kern="1200" dirty="0"/>
        </a:p>
      </dsp:txBody>
      <dsp:txXfrm>
        <a:off x="2474738" y="2636482"/>
        <a:ext cx="1232448" cy="771093"/>
      </dsp:txXfrm>
    </dsp:sp>
    <dsp:sp modelId="{D60BBC26-5940-2846-9B59-E727728E48FD}">
      <dsp:nvSpPr>
        <dsp:cNvPr id="0" name=""/>
        <dsp:cNvSpPr/>
      </dsp:nvSpPr>
      <dsp:spPr>
        <a:xfrm rot="10800000">
          <a:off x="1862082" y="2840824"/>
          <a:ext cx="252568" cy="362409"/>
        </a:xfrm>
        <a:prstGeom prst="righ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tr-TR" sz="2400" kern="1200"/>
        </a:p>
      </dsp:txBody>
      <dsp:txXfrm rot="10800000">
        <a:off x="1937852" y="2913306"/>
        <a:ext cx="176798" cy="217445"/>
      </dsp:txXfrm>
    </dsp:sp>
    <dsp:sp modelId="{20331CBB-892D-1448-866F-E2517FFCD036}">
      <dsp:nvSpPr>
        <dsp:cNvPr id="0" name=""/>
        <dsp:cNvSpPr/>
      </dsp:nvSpPr>
      <dsp:spPr>
        <a:xfrm>
          <a:off x="0" y="2476783"/>
          <a:ext cx="1742946" cy="1090491"/>
        </a:xfrm>
        <a:prstGeom prst="ellipse">
          <a:avLst/>
        </a:prstGeom>
        <a:solidFill>
          <a:schemeClr val="accent4">
            <a:lumMod val="60000"/>
            <a:lumOff val="4000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tr-TR" sz="2000" kern="1200" dirty="0" err="1"/>
            <a:t>Reliable</a:t>
          </a:r>
          <a:endParaRPr lang="tr-TR" sz="2000" b="1" kern="1200" dirty="0">
            <a:solidFill>
              <a:schemeClr val="tx1"/>
            </a:solidFill>
          </a:endParaRPr>
        </a:p>
      </dsp:txBody>
      <dsp:txXfrm>
        <a:off x="255249" y="2636482"/>
        <a:ext cx="1232448" cy="771093"/>
      </dsp:txXfrm>
    </dsp:sp>
    <dsp:sp modelId="{B88965A2-EFD8-8841-946F-E8FEC33FEC67}">
      <dsp:nvSpPr>
        <dsp:cNvPr id="0" name=""/>
        <dsp:cNvSpPr/>
      </dsp:nvSpPr>
      <dsp:spPr>
        <a:xfrm rot="15828403">
          <a:off x="669693" y="2079928"/>
          <a:ext cx="238419" cy="362409"/>
        </a:xfrm>
        <a:prstGeom prst="righ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tr-TR" sz="2400" kern="1200"/>
        </a:p>
      </dsp:txBody>
      <dsp:txXfrm rot="10800000">
        <a:off x="709314" y="2187964"/>
        <a:ext cx="166893" cy="217445"/>
      </dsp:txXfrm>
    </dsp:sp>
    <dsp:sp modelId="{CD7B64AF-77A2-CF40-8907-CFA7CBCBE030}">
      <dsp:nvSpPr>
        <dsp:cNvPr id="0" name=""/>
        <dsp:cNvSpPr/>
      </dsp:nvSpPr>
      <dsp:spPr>
        <a:xfrm>
          <a:off x="-226014" y="941419"/>
          <a:ext cx="1861751" cy="1090491"/>
        </a:xfrm>
        <a:prstGeom prst="ellipse">
          <a:avLst/>
        </a:prstGeom>
        <a:solidFill>
          <a:schemeClr val="accent1">
            <a:lumMod val="5000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tr-TR" sz="2000" kern="1200" dirty="0" err="1"/>
            <a:t>Reputable</a:t>
          </a:r>
          <a:endParaRPr lang="tr-TR" sz="2000" b="1" kern="1200" dirty="0"/>
        </a:p>
      </dsp:txBody>
      <dsp:txXfrm>
        <a:off x="46633" y="1101118"/>
        <a:ext cx="1316457" cy="771093"/>
      </dsp:txXfrm>
    </dsp:sp>
    <dsp:sp modelId="{912E7530-ACF8-5449-A336-75145D28184C}">
      <dsp:nvSpPr>
        <dsp:cNvPr id="0" name=""/>
        <dsp:cNvSpPr/>
      </dsp:nvSpPr>
      <dsp:spPr>
        <a:xfrm rot="19440000">
          <a:off x="1313218" y="827018"/>
          <a:ext cx="100325" cy="362409"/>
        </a:xfrm>
        <a:prstGeom prst="righ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tr-TR" sz="2400" kern="1200"/>
        </a:p>
      </dsp:txBody>
      <dsp:txXfrm>
        <a:off x="1316092" y="908345"/>
        <a:ext cx="70228" cy="21744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32D3D3-3E83-EE42-90D8-BAEAF96EC048}" type="datetimeFigureOut">
              <a:rPr lang="en-US" smtClean="0"/>
              <a:pPr/>
              <a:t>5/20/2026</a:t>
            </a:fld>
            <a:endParaRPr lang="tr-T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50C9CA-43E3-DE43-A112-03926B582B0B}" type="slidenum">
              <a:rPr lang="tr-TR" smtClean="0"/>
              <a:pPr/>
              <a:t>‹#›</a:t>
            </a:fld>
            <a:endParaRPr lang="tr-TR"/>
          </a:p>
        </p:txBody>
      </p:sp>
    </p:spTree>
    <p:extLst>
      <p:ext uri="{BB962C8B-B14F-4D97-AF65-F5344CB8AC3E}">
        <p14:creationId xmlns:p14="http://schemas.microsoft.com/office/powerpoint/2010/main" val="2797973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7BFE68-DAB0-F643-96D5-40CD83FC77E4}" type="datetimeFigureOut">
              <a:rPr lang="en-US" smtClean="0"/>
              <a:pPr/>
              <a:t>5/20/2026</a:t>
            </a:fld>
            <a:endParaRPr lang="tr-T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E2BA7E-E616-3B40-86A2-BCCB73DDC74D}" type="slidenum">
              <a:rPr lang="tr-TR" smtClean="0"/>
              <a:pPr/>
              <a:t>‹#›</a:t>
            </a:fld>
            <a:endParaRPr lang="tr-TR"/>
          </a:p>
        </p:txBody>
      </p:sp>
    </p:spTree>
    <p:extLst>
      <p:ext uri="{BB962C8B-B14F-4D97-AF65-F5344CB8AC3E}">
        <p14:creationId xmlns:p14="http://schemas.microsoft.com/office/powerpoint/2010/main" val="32751658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a:p>
        </p:txBody>
      </p:sp>
      <p:sp>
        <p:nvSpPr>
          <p:cNvPr id="4" name="Slide Number Placeholder 3"/>
          <p:cNvSpPr>
            <a:spLocks noGrp="1"/>
          </p:cNvSpPr>
          <p:nvPr>
            <p:ph type="sldNum" sz="quarter" idx="10"/>
          </p:nvPr>
        </p:nvSpPr>
        <p:spPr/>
        <p:txBody>
          <a:bodyPr/>
          <a:lstStyle/>
          <a:p>
            <a:fld id="{B5E2BA7E-E616-3B40-86A2-BCCB73DDC74D}" type="slidenum">
              <a:rPr lang="tr-TR" smtClean="0"/>
              <a:pPr/>
              <a:t>1</a:t>
            </a:fld>
            <a:endParaRPr lang="tr-TR"/>
          </a:p>
        </p:txBody>
      </p:sp>
    </p:spTree>
    <p:extLst>
      <p:ext uri="{BB962C8B-B14F-4D97-AF65-F5344CB8AC3E}">
        <p14:creationId xmlns:p14="http://schemas.microsoft.com/office/powerpoint/2010/main" val="596794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B5E2BA7E-E616-3B40-86A2-BCCB73DDC74D}" type="slidenum">
              <a:rPr lang="tr-TR" smtClean="0"/>
              <a:pPr/>
              <a:t>10</a:t>
            </a:fld>
            <a:endParaRPr lang="tr-TR"/>
          </a:p>
        </p:txBody>
      </p:sp>
    </p:spTree>
    <p:extLst>
      <p:ext uri="{BB962C8B-B14F-4D97-AF65-F5344CB8AC3E}">
        <p14:creationId xmlns:p14="http://schemas.microsoft.com/office/powerpoint/2010/main" val="1380826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E2BA7E-E616-3B40-86A2-BCCB73DDC74D}" type="slidenum">
              <a:rPr lang="tr-TR" smtClean="0"/>
              <a:pPr/>
              <a:t>12</a:t>
            </a:fld>
            <a:endParaRPr lang="tr-TR"/>
          </a:p>
        </p:txBody>
      </p:sp>
    </p:spTree>
    <p:extLst>
      <p:ext uri="{BB962C8B-B14F-4D97-AF65-F5344CB8AC3E}">
        <p14:creationId xmlns:p14="http://schemas.microsoft.com/office/powerpoint/2010/main" val="1807161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E2BA7E-E616-3B40-86A2-BCCB73DDC74D}" type="slidenum">
              <a:rPr lang="tr-TR" smtClean="0"/>
              <a:pPr/>
              <a:t>13</a:t>
            </a:fld>
            <a:endParaRPr lang="tr-TR"/>
          </a:p>
        </p:txBody>
      </p:sp>
    </p:spTree>
    <p:extLst>
      <p:ext uri="{BB962C8B-B14F-4D97-AF65-F5344CB8AC3E}">
        <p14:creationId xmlns:p14="http://schemas.microsoft.com/office/powerpoint/2010/main" val="2048109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E2BA7E-E616-3B40-86A2-BCCB73DDC74D}" type="slidenum">
              <a:rPr lang="tr-TR" smtClean="0"/>
              <a:pPr/>
              <a:t>14</a:t>
            </a:fld>
            <a:endParaRPr lang="tr-TR"/>
          </a:p>
        </p:txBody>
      </p:sp>
    </p:spTree>
    <p:extLst>
      <p:ext uri="{BB962C8B-B14F-4D97-AF65-F5344CB8AC3E}">
        <p14:creationId xmlns:p14="http://schemas.microsoft.com/office/powerpoint/2010/main" val="2048109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E2BA7E-E616-3B40-86A2-BCCB73DDC74D}" type="slidenum">
              <a:rPr lang="tr-TR" smtClean="0"/>
              <a:pPr/>
              <a:t>15</a:t>
            </a:fld>
            <a:endParaRPr lang="tr-TR"/>
          </a:p>
        </p:txBody>
      </p:sp>
    </p:spTree>
    <p:extLst>
      <p:ext uri="{BB962C8B-B14F-4D97-AF65-F5344CB8AC3E}">
        <p14:creationId xmlns:p14="http://schemas.microsoft.com/office/powerpoint/2010/main" val="2048109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B5E2BA7E-E616-3B40-86A2-BCCB73DDC74D}" type="slidenum">
              <a:rPr lang="tr-TR" smtClean="0"/>
              <a:pPr/>
              <a:t>18</a:t>
            </a:fld>
            <a:endParaRPr lang="tr-TR"/>
          </a:p>
        </p:txBody>
      </p:sp>
    </p:spTree>
    <p:extLst>
      <p:ext uri="{BB962C8B-B14F-4D97-AF65-F5344CB8AC3E}">
        <p14:creationId xmlns:p14="http://schemas.microsoft.com/office/powerpoint/2010/main" val="31339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B5E2BA7E-E616-3B40-86A2-BCCB73DDC74D}" type="slidenum">
              <a:rPr lang="tr-TR" smtClean="0"/>
              <a:pPr/>
              <a:t>20</a:t>
            </a:fld>
            <a:endParaRPr lang="tr-TR"/>
          </a:p>
        </p:txBody>
      </p:sp>
    </p:spTree>
    <p:extLst>
      <p:ext uri="{BB962C8B-B14F-4D97-AF65-F5344CB8AC3E}">
        <p14:creationId xmlns:p14="http://schemas.microsoft.com/office/powerpoint/2010/main" val="592770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B5E2BA7E-E616-3B40-86A2-BCCB73DDC74D}" type="slidenum">
              <a:rPr lang="tr-TR" smtClean="0"/>
              <a:pPr/>
              <a:t>21</a:t>
            </a:fld>
            <a:endParaRPr lang="tr-TR"/>
          </a:p>
        </p:txBody>
      </p:sp>
    </p:spTree>
    <p:extLst>
      <p:ext uri="{BB962C8B-B14F-4D97-AF65-F5344CB8AC3E}">
        <p14:creationId xmlns:p14="http://schemas.microsoft.com/office/powerpoint/2010/main" val="1064877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E2BA7E-E616-3B40-86A2-BCCB73DDC74D}" type="slidenum">
              <a:rPr lang="tr-TR" smtClean="0"/>
              <a:pPr/>
              <a:t>22</a:t>
            </a:fld>
            <a:endParaRPr lang="tr-TR"/>
          </a:p>
        </p:txBody>
      </p:sp>
    </p:spTree>
    <p:extLst>
      <p:ext uri="{BB962C8B-B14F-4D97-AF65-F5344CB8AC3E}">
        <p14:creationId xmlns:p14="http://schemas.microsoft.com/office/powerpoint/2010/main" val="207157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1"/>
          <p:cNvSpPr>
            <a:spLocks noGrp="1" noRot="1" noChangeAspect="1" noChangeArrowheads="1" noTextEdit="1"/>
          </p:cNvSpPr>
          <p:nvPr>
            <p:ph type="sldImg"/>
          </p:nvPr>
        </p:nvSpPr>
        <p:spPr>
          <a:solidFill>
            <a:srgbClr val="FFFFFF"/>
          </a:solidFill>
          <a:ln/>
        </p:spPr>
      </p:sp>
      <p:sp>
        <p:nvSpPr>
          <p:cNvPr id="581635" name="Rectangle 2"/>
          <p:cNvSpPr>
            <a:spLocks noGrp="1" noChangeArrowheads="1"/>
          </p:cNvSpPr>
          <p:nvPr>
            <p:ph type="body" idx="1"/>
          </p:nvPr>
        </p:nvSpPr>
        <p:spPr>
          <a:noFill/>
          <a:ln/>
        </p:spPr>
        <p:txBody>
          <a:bodyPr/>
          <a:lstStyle/>
          <a:p>
            <a:pPr eaLnBrk="1" hangingPunct="1"/>
            <a:endParaRPr lang="en-US" sz="1800" b="1" dirty="0">
              <a:latin typeface="Arial Bold" pitchFamily="-65" charset="0"/>
              <a:ea typeface="ＭＳ Ｐゴシック" pitchFamily="-65" charset="-128"/>
              <a:cs typeface="ＭＳ Ｐゴシック" pitchFamily="-65" charset="-128"/>
              <a:sym typeface="Arial Bold" pitchFamily="-65" charset="0"/>
            </a:endParaRPr>
          </a:p>
        </p:txBody>
      </p:sp>
    </p:spTree>
    <p:extLst>
      <p:ext uri="{BB962C8B-B14F-4D97-AF65-F5344CB8AC3E}">
        <p14:creationId xmlns:p14="http://schemas.microsoft.com/office/powerpoint/2010/main" val="1340931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sz="1000" dirty="0"/>
          </a:p>
        </p:txBody>
      </p:sp>
      <p:sp>
        <p:nvSpPr>
          <p:cNvPr id="4" name="Slide Number Placeholder 3"/>
          <p:cNvSpPr>
            <a:spLocks noGrp="1"/>
          </p:cNvSpPr>
          <p:nvPr>
            <p:ph type="sldNum" sz="quarter" idx="10"/>
          </p:nvPr>
        </p:nvSpPr>
        <p:spPr/>
        <p:txBody>
          <a:bodyPr/>
          <a:lstStyle/>
          <a:p>
            <a:fld id="{B5E2BA7E-E616-3B40-86A2-BCCB73DDC74D}" type="slidenum">
              <a:rPr lang="tr-TR" smtClean="0"/>
              <a:pPr/>
              <a:t>2</a:t>
            </a:fld>
            <a:endParaRPr lang="tr-TR"/>
          </a:p>
        </p:txBody>
      </p:sp>
    </p:spTree>
    <p:extLst>
      <p:ext uri="{BB962C8B-B14F-4D97-AF65-F5344CB8AC3E}">
        <p14:creationId xmlns:p14="http://schemas.microsoft.com/office/powerpoint/2010/main" val="1054991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E2BA7E-E616-3B40-86A2-BCCB73DDC74D}" type="slidenum">
              <a:rPr lang="tr-TR" smtClean="0"/>
              <a:pPr/>
              <a:t>24</a:t>
            </a:fld>
            <a:endParaRPr lang="tr-TR"/>
          </a:p>
        </p:txBody>
      </p:sp>
    </p:spTree>
    <p:extLst>
      <p:ext uri="{BB962C8B-B14F-4D97-AF65-F5344CB8AC3E}">
        <p14:creationId xmlns:p14="http://schemas.microsoft.com/office/powerpoint/2010/main" val="1638287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B5E2BA7E-E616-3B40-86A2-BCCB73DDC74D}" type="slidenum">
              <a:rPr lang="tr-TR" smtClean="0"/>
              <a:pPr/>
              <a:t>25</a:t>
            </a:fld>
            <a:endParaRPr lang="tr-TR"/>
          </a:p>
        </p:txBody>
      </p:sp>
    </p:spTree>
    <p:extLst>
      <p:ext uri="{BB962C8B-B14F-4D97-AF65-F5344CB8AC3E}">
        <p14:creationId xmlns:p14="http://schemas.microsoft.com/office/powerpoint/2010/main" val="1654947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b="0" dirty="0"/>
          </a:p>
        </p:txBody>
      </p:sp>
      <p:sp>
        <p:nvSpPr>
          <p:cNvPr id="4" name="Slide Number Placeholder 3"/>
          <p:cNvSpPr>
            <a:spLocks noGrp="1"/>
          </p:cNvSpPr>
          <p:nvPr>
            <p:ph type="sldNum" sz="quarter" idx="10"/>
          </p:nvPr>
        </p:nvSpPr>
        <p:spPr/>
        <p:txBody>
          <a:bodyPr/>
          <a:lstStyle/>
          <a:p>
            <a:fld id="{B5E2BA7E-E616-3B40-86A2-BCCB73DDC74D}" type="slidenum">
              <a:rPr lang="tr-TR" smtClean="0"/>
              <a:pPr/>
              <a:t>26</a:t>
            </a:fld>
            <a:endParaRPr lang="tr-TR"/>
          </a:p>
        </p:txBody>
      </p:sp>
    </p:spTree>
    <p:extLst>
      <p:ext uri="{BB962C8B-B14F-4D97-AF65-F5344CB8AC3E}">
        <p14:creationId xmlns:p14="http://schemas.microsoft.com/office/powerpoint/2010/main" val="1063220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r-TR" sz="1200" kern="1200" dirty="0">
                <a:solidFill>
                  <a:schemeClr val="tx1"/>
                </a:solidFill>
                <a:latin typeface="+mn-lt"/>
                <a:ea typeface="+mn-ea"/>
                <a:cs typeface="+mn-cs"/>
              </a:rPr>
              <a:t>2000 yılındaki BM konferansında 189 ülkenin katılımıyla Millenium Development Goals-Binyıl Kalkınma Hedefleri belirlenmiş ve 2015 yılına kadar ulaşılacak hedefler koyulmuştu. </a:t>
            </a:r>
            <a:endParaRPr lang="en-US" sz="1200" kern="1200" dirty="0">
              <a:solidFill>
                <a:schemeClr val="tx1"/>
              </a:solidFill>
              <a:latin typeface="+mn-lt"/>
              <a:ea typeface="+mn-ea"/>
              <a:cs typeface="+mn-cs"/>
            </a:endParaRPr>
          </a:p>
          <a:p>
            <a:r>
              <a:rPr lang="tr-TR" sz="1200" kern="1200" dirty="0">
                <a:solidFill>
                  <a:schemeClr val="tx1"/>
                </a:solidFill>
                <a:latin typeface="+mn-lt"/>
                <a:ea typeface="+mn-ea"/>
                <a:cs typeface="+mn-cs"/>
              </a:rPr>
              <a:t>2012 yılında gerçekleşen Rio+20 BM konferansında ise bu hedefler, 193 ülkenin katılımıyla, 2015 Sürdürülebilir Kalkınma Hedefleri olarak güncellendi.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tr-TR" sz="1200" kern="1200" dirty="0">
                <a:solidFill>
                  <a:schemeClr val="tx1"/>
                </a:solidFill>
                <a:latin typeface="+mn-lt"/>
                <a:ea typeface="+mn-ea"/>
                <a:cs typeface="+mn-cs"/>
              </a:rPr>
              <a:t>Yoksulluk, tarım, kadın hakları, eğitim, iklim değişikliği, şehirleşme gibi başlıklarda belirlenen 17 hedefin 3 tanesi çevre ile ilgili…</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E2BA7E-E616-3B40-86A2-BCCB73DDC74D}" type="slidenum">
              <a:rPr lang="tr-TR" smtClean="0"/>
              <a:pPr/>
              <a:t>27</a:t>
            </a:fld>
            <a:endParaRPr lang="tr-TR"/>
          </a:p>
        </p:txBody>
      </p:sp>
    </p:spTree>
    <p:extLst>
      <p:ext uri="{BB962C8B-B14F-4D97-AF65-F5344CB8AC3E}">
        <p14:creationId xmlns:p14="http://schemas.microsoft.com/office/powerpoint/2010/main" val="498377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B5E2BA7E-E616-3B40-86A2-BCCB73DDC74D}" type="slidenum">
              <a:rPr lang="tr-TR" smtClean="0"/>
              <a:pPr/>
              <a:t>33</a:t>
            </a:fld>
            <a:endParaRPr lang="tr-TR"/>
          </a:p>
        </p:txBody>
      </p:sp>
    </p:spTree>
    <p:extLst>
      <p:ext uri="{BB962C8B-B14F-4D97-AF65-F5344CB8AC3E}">
        <p14:creationId xmlns:p14="http://schemas.microsoft.com/office/powerpoint/2010/main" val="1736265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B5E2BA7E-E616-3B40-86A2-BCCB73DDC74D}" type="slidenum">
              <a:rPr lang="tr-TR" smtClean="0"/>
              <a:pPr/>
              <a:t>50</a:t>
            </a:fld>
            <a:endParaRPr lang="tr-TR"/>
          </a:p>
        </p:txBody>
      </p:sp>
    </p:spTree>
    <p:extLst>
      <p:ext uri="{BB962C8B-B14F-4D97-AF65-F5344CB8AC3E}">
        <p14:creationId xmlns:p14="http://schemas.microsoft.com/office/powerpoint/2010/main" val="1736265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sz="1000" dirty="0"/>
          </a:p>
        </p:txBody>
      </p:sp>
      <p:sp>
        <p:nvSpPr>
          <p:cNvPr id="4" name="Slide Number Placeholder 3"/>
          <p:cNvSpPr>
            <a:spLocks noGrp="1"/>
          </p:cNvSpPr>
          <p:nvPr>
            <p:ph type="sldNum" sz="quarter" idx="10"/>
          </p:nvPr>
        </p:nvSpPr>
        <p:spPr/>
        <p:txBody>
          <a:bodyPr/>
          <a:lstStyle/>
          <a:p>
            <a:fld id="{B5E2BA7E-E616-3B40-86A2-BCCB73DDC74D}" type="slidenum">
              <a:rPr lang="tr-TR" smtClean="0"/>
              <a:pPr/>
              <a:t>3</a:t>
            </a:fld>
            <a:endParaRPr lang="tr-TR"/>
          </a:p>
        </p:txBody>
      </p:sp>
    </p:spTree>
    <p:extLst>
      <p:ext uri="{BB962C8B-B14F-4D97-AF65-F5344CB8AC3E}">
        <p14:creationId xmlns:p14="http://schemas.microsoft.com/office/powerpoint/2010/main" val="1054991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E2BA7E-E616-3B40-86A2-BCCB73DDC74D}" type="slidenum">
              <a:rPr lang="tr-TR" smtClean="0"/>
              <a:pPr/>
              <a:t>4</a:t>
            </a:fld>
            <a:endParaRPr lang="tr-TR"/>
          </a:p>
        </p:txBody>
      </p:sp>
    </p:spTree>
    <p:extLst>
      <p:ext uri="{BB962C8B-B14F-4D97-AF65-F5344CB8AC3E}">
        <p14:creationId xmlns:p14="http://schemas.microsoft.com/office/powerpoint/2010/main" val="921754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B5E2BA7E-E616-3B40-86A2-BCCB73DDC74D}" type="slidenum">
              <a:rPr lang="tr-TR" smtClean="0"/>
              <a:pPr/>
              <a:t>5</a:t>
            </a:fld>
            <a:endParaRPr lang="tr-TR"/>
          </a:p>
        </p:txBody>
      </p:sp>
    </p:spTree>
    <p:extLst>
      <p:ext uri="{BB962C8B-B14F-4D97-AF65-F5344CB8AC3E}">
        <p14:creationId xmlns:p14="http://schemas.microsoft.com/office/powerpoint/2010/main" val="850833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r-TR" sz="1200" kern="1200" dirty="0">
                <a:solidFill>
                  <a:schemeClr val="tx1"/>
                </a:solidFill>
                <a:latin typeface="+mn-lt"/>
                <a:ea typeface="+mn-ea"/>
                <a:cs typeface="+mn-cs"/>
              </a:rPr>
              <a:t>Çünkü nüfus hızla artıyor.</a:t>
            </a:r>
            <a:endParaRPr lang="en-US" sz="1200" kern="1200" dirty="0">
              <a:solidFill>
                <a:schemeClr val="tx1"/>
              </a:solidFill>
              <a:latin typeface="+mn-lt"/>
              <a:ea typeface="+mn-ea"/>
              <a:cs typeface="+mn-cs"/>
            </a:endParaRPr>
          </a:p>
          <a:p>
            <a:r>
              <a:rPr lang="tr-TR" sz="1200" kern="1200" dirty="0">
                <a:solidFill>
                  <a:schemeClr val="tx1"/>
                </a:solidFill>
                <a:latin typeface="+mn-lt"/>
                <a:ea typeface="+mn-ea"/>
                <a:cs typeface="+mn-cs"/>
              </a:rPr>
              <a:t>2030’da dünya nüfusunun 8.5 milyar kişiye ulaşması bekleniyor.</a:t>
            </a:r>
            <a:endParaRPr lang="en-US" sz="1200" kern="1200" dirty="0">
              <a:solidFill>
                <a:schemeClr val="tx1"/>
              </a:solidFill>
              <a:latin typeface="+mn-lt"/>
              <a:ea typeface="+mn-ea"/>
              <a:cs typeface="+mn-cs"/>
            </a:endParaRPr>
          </a:p>
          <a:p>
            <a:r>
              <a:rPr lang="tr-TR" sz="1200" kern="1200" dirty="0">
                <a:solidFill>
                  <a:schemeClr val="tx1"/>
                </a:solidFill>
                <a:latin typeface="+mn-lt"/>
                <a:ea typeface="+mn-ea"/>
                <a:cs typeface="+mn-cs"/>
              </a:rPr>
              <a:t>Buna karşılık doğal kaynaklar ise hızla tükeniyor.</a:t>
            </a:r>
            <a:endParaRPr lang="en-US" sz="1200" kern="1200" dirty="0">
              <a:solidFill>
                <a:schemeClr val="tx1"/>
              </a:solidFill>
              <a:latin typeface="+mn-lt"/>
              <a:ea typeface="+mn-ea"/>
              <a:cs typeface="+mn-cs"/>
            </a:endParaRPr>
          </a:p>
          <a:p>
            <a:r>
              <a:rPr lang="tr-TR" sz="1200" kern="1200" dirty="0">
                <a:solidFill>
                  <a:schemeClr val="tx1"/>
                </a:solidFill>
                <a:latin typeface="+mn-lt"/>
                <a:ea typeface="+mn-ea"/>
                <a:cs typeface="+mn-cs"/>
              </a:rPr>
              <a:t>İnsanların 1 yılda tükettiği kaynakları, dünya 2 yılda yenileyebiliyor.</a:t>
            </a:r>
            <a:endParaRPr lang="en-US" sz="1200" kern="1200" dirty="0">
              <a:solidFill>
                <a:schemeClr val="tx1"/>
              </a:solidFill>
              <a:latin typeface="+mn-lt"/>
              <a:ea typeface="+mn-ea"/>
              <a:cs typeface="+mn-cs"/>
            </a:endParaRPr>
          </a:p>
          <a:p>
            <a:r>
              <a:rPr lang="tr-TR"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tr-TR" sz="1200" kern="1200" dirty="0">
                <a:solidFill>
                  <a:schemeClr val="tx1"/>
                </a:solidFill>
                <a:latin typeface="+mn-lt"/>
                <a:ea typeface="+mn-ea"/>
                <a:cs typeface="+mn-cs"/>
              </a:rPr>
              <a:t>Dünyadaki herkes...Ortalama bir Avrupalı gibi yaşasa... 2050’de yaklaşık 3 dünyaya ihtiyacımız olacak!!! </a:t>
            </a:r>
            <a:endParaRPr lang="en-US" sz="1200" kern="1200" dirty="0">
              <a:solidFill>
                <a:schemeClr val="tx1"/>
              </a:solidFill>
              <a:latin typeface="+mn-lt"/>
              <a:ea typeface="+mn-ea"/>
              <a:cs typeface="+mn-cs"/>
            </a:endParaRPr>
          </a:p>
          <a:p>
            <a:r>
              <a:rPr lang="tr-TR" sz="1200" kern="1200" dirty="0">
                <a:solidFill>
                  <a:schemeClr val="tx1"/>
                </a:solidFill>
                <a:latin typeface="+mn-lt"/>
                <a:ea typeface="+mn-ea"/>
                <a:cs typeface="+mn-cs"/>
              </a:rPr>
              <a:t>Bu da tabii beraberinde pek çok küresel sorunu getiriyor.</a:t>
            </a:r>
          </a:p>
          <a:p>
            <a:endParaRPr lang="tr-TR" sz="1200" kern="1200" dirty="0">
              <a:solidFill>
                <a:schemeClr val="tx1"/>
              </a:solidFill>
              <a:latin typeface="+mn-lt"/>
              <a:ea typeface="+mn-ea"/>
              <a:cs typeface="+mn-cs"/>
            </a:endParaRPr>
          </a:p>
          <a:p>
            <a:r>
              <a:rPr lang="tr-TR" sz="2100" dirty="0">
                <a:latin typeface="Arial"/>
                <a:ea typeface="ＭＳ Ｐゴシック" pitchFamily="-83" charset="-128"/>
                <a:cs typeface="Arial"/>
              </a:rPr>
              <a:t>İklim değişikliği, su kıtlığı, enerji kaynakları, atık, gıda güvenliği, insan hakları ve çalışma koşulları vb...</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E2BA7E-E616-3B40-86A2-BCCB73DDC74D}" type="slidenum">
              <a:rPr lang="tr-TR" smtClean="0"/>
              <a:pPr/>
              <a:t>6</a:t>
            </a:fld>
            <a:endParaRPr lang="tr-TR"/>
          </a:p>
        </p:txBody>
      </p:sp>
    </p:spTree>
    <p:extLst>
      <p:ext uri="{BB962C8B-B14F-4D97-AF65-F5344CB8AC3E}">
        <p14:creationId xmlns:p14="http://schemas.microsoft.com/office/powerpoint/2010/main" val="1826296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E2BA7E-E616-3B40-86A2-BCCB73DDC74D}" type="slidenum">
              <a:rPr lang="tr-TR" smtClean="0"/>
              <a:pPr/>
              <a:t>7</a:t>
            </a:fld>
            <a:endParaRPr lang="tr-TR"/>
          </a:p>
        </p:txBody>
      </p:sp>
    </p:spTree>
    <p:extLst>
      <p:ext uri="{BB962C8B-B14F-4D97-AF65-F5344CB8AC3E}">
        <p14:creationId xmlns:p14="http://schemas.microsoft.com/office/powerpoint/2010/main" val="1649042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1"/>
          <p:cNvSpPr>
            <a:spLocks noGrp="1" noRot="1" noChangeAspect="1" noChangeArrowheads="1" noTextEdit="1"/>
          </p:cNvSpPr>
          <p:nvPr>
            <p:ph type="sldImg"/>
          </p:nvPr>
        </p:nvSpPr>
        <p:spPr>
          <a:solidFill>
            <a:srgbClr val="FFFFFF"/>
          </a:solidFill>
          <a:ln/>
        </p:spPr>
      </p:sp>
      <p:sp>
        <p:nvSpPr>
          <p:cNvPr id="364547" name="Rectangle 2"/>
          <p:cNvSpPr>
            <a:spLocks noGrp="1" noChangeArrowheads="1"/>
          </p:cNvSpPr>
          <p:nvPr>
            <p:ph type="body" idx="1"/>
          </p:nvPr>
        </p:nvSpPr>
        <p:spPr>
          <a:noFill/>
          <a:ln/>
        </p:spPr>
        <p:txBody>
          <a:bodyPr/>
          <a:lstStyle/>
          <a:p>
            <a:pPr eaLnBrk="1" hangingPunct="1"/>
            <a:r>
              <a:rPr lang="en-US" sz="1800" b="1" dirty="0">
                <a:latin typeface="Arial Bold" pitchFamily="-65" charset="0"/>
                <a:ea typeface="ＭＳ Ｐゴシック" pitchFamily="-65" charset="-128"/>
                <a:cs typeface="ＭＳ Ｐゴシック" pitchFamily="-65" charset="-128"/>
                <a:sym typeface="Arial Bold" pitchFamily="-65" charset="0"/>
              </a:rPr>
              <a:t>ID #1444</a:t>
            </a:r>
          </a:p>
        </p:txBody>
      </p:sp>
    </p:spTree>
    <p:extLst>
      <p:ext uri="{BB962C8B-B14F-4D97-AF65-F5344CB8AC3E}">
        <p14:creationId xmlns:p14="http://schemas.microsoft.com/office/powerpoint/2010/main" val="1310148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1"/>
          <p:cNvSpPr>
            <a:spLocks noGrp="1" noRot="1" noChangeAspect="1" noChangeArrowheads="1" noTextEdit="1"/>
          </p:cNvSpPr>
          <p:nvPr>
            <p:ph type="sldImg"/>
          </p:nvPr>
        </p:nvSpPr>
        <p:spPr>
          <a:solidFill>
            <a:srgbClr val="FFFFFF"/>
          </a:solidFill>
          <a:ln/>
        </p:spPr>
      </p:sp>
      <p:sp>
        <p:nvSpPr>
          <p:cNvPr id="371715" name="Rectangle 2"/>
          <p:cNvSpPr>
            <a:spLocks noGrp="1" noChangeArrowheads="1"/>
          </p:cNvSpPr>
          <p:nvPr>
            <p:ph type="body" idx="1"/>
          </p:nvPr>
        </p:nvSpPr>
        <p:spPr>
          <a:noFill/>
          <a:ln/>
        </p:spPr>
        <p:txBody>
          <a:bodyPr/>
          <a:lstStyle/>
          <a:p>
            <a:pPr eaLnBrk="1" hangingPunct="1"/>
            <a:r>
              <a:rPr lang="en-US" sz="1800" b="1" dirty="0">
                <a:latin typeface="Arial Bold" pitchFamily="-65" charset="0"/>
                <a:ea typeface="ＭＳ Ｐゴシック" pitchFamily="-65" charset="-128"/>
                <a:cs typeface="ＭＳ Ｐゴシック" pitchFamily="-65" charset="-128"/>
                <a:sym typeface="Arial Bold" pitchFamily="-65" charset="0"/>
              </a:rPr>
              <a:t>ID #916</a:t>
            </a:r>
          </a:p>
          <a:p>
            <a:pPr eaLnBrk="1" hangingPunct="1"/>
            <a:endParaRPr lang="en-US" sz="1800" dirty="0">
              <a:latin typeface="Arial" pitchFamily="-65" charset="0"/>
              <a:ea typeface="Arial" pitchFamily="-65" charset="0"/>
              <a:cs typeface="Arial" pitchFamily="-65" charset="0"/>
              <a:sym typeface="Arial" pitchFamily="-65" charset="0"/>
            </a:endParaRPr>
          </a:p>
        </p:txBody>
      </p:sp>
    </p:spTree>
    <p:extLst>
      <p:ext uri="{BB962C8B-B14F-4D97-AF65-F5344CB8AC3E}">
        <p14:creationId xmlns:p14="http://schemas.microsoft.com/office/powerpoint/2010/main" val="2062926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tr-TR"/>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AEA19B3-BC6D-4E56-93BC-B9B0EF1523FC}" type="datetime1">
              <a:rPr lang="en-US" smtClean="0"/>
              <a:pPr/>
              <a:t>5/20/2026</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lgn="r" eaLnBrk="1" latinLnBrk="0" hangingPunct="1"/>
            <a:fld id="{96652B35-718D-4E28-AFEB-B694A3B357E8}" type="slidenum">
              <a:rPr kumimoji="0" lang="en-US" smtClean="0"/>
              <a:pPr algn="r" eaLnBrk="1" latinLnBrk="0" hangingPunct="1"/>
              <a:t>‹#›</a:t>
            </a:fld>
            <a:endParaRPr kumimoji="0" lang="en-US" sz="1800" dirty="0">
              <a:solidFill>
                <a:schemeClr val="bg1"/>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r-TR"/>
              <a:t>Click to edit Master text styles</a:t>
            </a:r>
          </a:p>
          <a:p>
            <a:pPr lvl="1" eaLnBrk="1" latinLnBrk="0" hangingPunct="1"/>
            <a:r>
              <a:rPr lang="tr-TR"/>
              <a:t>Second level</a:t>
            </a:r>
          </a:p>
          <a:p>
            <a:pPr lvl="2" eaLnBrk="1" latinLnBrk="0" hangingPunct="1"/>
            <a:r>
              <a:rPr lang="tr-TR"/>
              <a:t>Third level</a:t>
            </a:r>
          </a:p>
          <a:p>
            <a:pPr lvl="3" eaLnBrk="1" latinLnBrk="0" hangingPunct="1"/>
            <a:r>
              <a:rPr lang="tr-TR"/>
              <a:t>Fourth level</a:t>
            </a:r>
          </a:p>
          <a:p>
            <a:pPr lvl="4" eaLnBrk="1" latinLnBrk="0" hangingPunct="1"/>
            <a:r>
              <a:rPr lang="tr-TR"/>
              <a:t>Fifth level</a:t>
            </a:r>
            <a:endParaRPr kumimoji="0" lang="en-US"/>
          </a:p>
        </p:txBody>
      </p:sp>
      <p:sp>
        <p:nvSpPr>
          <p:cNvPr id="4" name="Date Placeholder 3"/>
          <p:cNvSpPr>
            <a:spLocks noGrp="1"/>
          </p:cNvSpPr>
          <p:nvPr>
            <p:ph type="dt" sz="half" idx="10"/>
          </p:nvPr>
        </p:nvSpPr>
        <p:spPr/>
        <p:txBody>
          <a:bodyPr/>
          <a:lstStyle/>
          <a:p>
            <a:fld id="{DCD649D5-F536-3941-A4F8-48E7FF934D45}" type="datetimeFigureOut">
              <a:rPr lang="en-US" smtClean="0"/>
              <a:pPr/>
              <a:t>5/20/2026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085E208-A1FC-AF41-B958-F636DC052BF0}"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tr-TR"/>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tr-TR"/>
              <a:t>Click to edit Master text styles</a:t>
            </a:r>
          </a:p>
          <a:p>
            <a:pPr lvl="1" eaLnBrk="1" latinLnBrk="0" hangingPunct="1"/>
            <a:r>
              <a:rPr lang="tr-TR"/>
              <a:t>Second level</a:t>
            </a:r>
          </a:p>
          <a:p>
            <a:pPr lvl="2" eaLnBrk="1" latinLnBrk="0" hangingPunct="1"/>
            <a:r>
              <a:rPr lang="tr-TR"/>
              <a:t>Third level</a:t>
            </a:r>
          </a:p>
          <a:p>
            <a:pPr lvl="3" eaLnBrk="1" latinLnBrk="0" hangingPunct="1"/>
            <a:r>
              <a:rPr lang="tr-TR"/>
              <a:t>Fourth level</a:t>
            </a:r>
          </a:p>
          <a:p>
            <a:pPr lvl="4" eaLnBrk="1" latinLnBrk="0" hangingPunct="1"/>
            <a:r>
              <a:rPr lang="tr-TR"/>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DCD649D5-F536-3941-A4F8-48E7FF934D45}" type="datetimeFigureOut">
              <a:rPr lang="en-US" smtClean="0"/>
              <a:pPr/>
              <a:t>5/20/2026</a:t>
            </a:fld>
            <a:endParaRPr lang="tr-TR"/>
          </a:p>
        </p:txBody>
      </p:sp>
      <p:sp>
        <p:nvSpPr>
          <p:cNvPr id="5" name="Footer Placeholder 4"/>
          <p:cNvSpPr>
            <a:spLocks noGrp="1"/>
          </p:cNvSpPr>
          <p:nvPr>
            <p:ph type="ftr" sz="quarter" idx="11"/>
          </p:nvPr>
        </p:nvSpPr>
        <p:spPr>
          <a:xfrm>
            <a:off x="457201" y="6248207"/>
            <a:ext cx="5573483" cy="365125"/>
          </a:xfrm>
        </p:spPr>
        <p:txBody>
          <a:bodyPr/>
          <a:lstStyle/>
          <a:p>
            <a:endParaRPr lang="tr-T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D085E208-A1FC-AF41-B958-F636DC052BF0}"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tr-TR" dirty="0" err="1"/>
              <a:t>Click</a:t>
            </a:r>
            <a:r>
              <a:rPr kumimoji="0" lang="tr-TR" dirty="0"/>
              <a:t> </a:t>
            </a:r>
            <a:r>
              <a:rPr kumimoji="0" lang="tr-TR" dirty="0" err="1"/>
              <a:t>to</a:t>
            </a:r>
            <a:r>
              <a:rPr kumimoji="0" lang="tr-TR" dirty="0"/>
              <a:t> </a:t>
            </a:r>
            <a:r>
              <a:rPr kumimoji="0" lang="tr-TR" dirty="0" err="1"/>
              <a:t>edit</a:t>
            </a:r>
            <a:r>
              <a:rPr kumimoji="0" lang="tr-TR" dirty="0"/>
              <a:t> Master </a:t>
            </a:r>
            <a:r>
              <a:rPr kumimoji="0" lang="tr-TR" dirty="0" err="1"/>
              <a:t>title</a:t>
            </a:r>
            <a:r>
              <a:rPr kumimoji="0" lang="tr-TR" dirty="0"/>
              <a:t> </a:t>
            </a:r>
            <a:r>
              <a:rPr kumimoji="0" lang="tr-TR" dirty="0" err="1"/>
              <a:t>style</a:t>
            </a:r>
            <a:endParaRPr kumimoji="0" lang="en-US" dirty="0"/>
          </a:p>
        </p:txBody>
      </p:sp>
      <p:sp>
        <p:nvSpPr>
          <p:cNvPr id="4" name="Date Placeholder 3"/>
          <p:cNvSpPr>
            <a:spLocks noGrp="1"/>
          </p:cNvSpPr>
          <p:nvPr>
            <p:ph type="dt" sz="half" idx="10"/>
          </p:nvPr>
        </p:nvSpPr>
        <p:spPr/>
        <p:txBody>
          <a:bodyPr/>
          <a:lstStyle/>
          <a:p>
            <a:fld id="{DCD649D5-F536-3941-A4F8-48E7FF934D45}" type="datetimeFigureOut">
              <a:rPr lang="en-US" smtClean="0"/>
              <a:pPr/>
              <a:t>5/20/2026</a:t>
            </a:fld>
            <a:endParaRPr lang="tr-TR"/>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085E208-A1FC-AF41-B958-F636DC052BF0}" type="slidenum">
              <a:rPr lang="tr-TR" smtClean="0"/>
              <a:pPr/>
              <a:t>‹#›</a:t>
            </a:fld>
            <a:endParaRPr lang="tr-T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tr-TR"/>
              <a:t>Click to edit Master text styles</a:t>
            </a:r>
          </a:p>
          <a:p>
            <a:pPr lvl="1" eaLnBrk="1" latinLnBrk="0" hangingPunct="1"/>
            <a:r>
              <a:rPr lang="tr-TR"/>
              <a:t>Second level</a:t>
            </a:r>
          </a:p>
          <a:p>
            <a:pPr lvl="2" eaLnBrk="1" latinLnBrk="0" hangingPunct="1"/>
            <a:r>
              <a:rPr lang="tr-TR"/>
              <a:t>Third level</a:t>
            </a:r>
          </a:p>
          <a:p>
            <a:pPr lvl="3" eaLnBrk="1" latinLnBrk="0" hangingPunct="1"/>
            <a:r>
              <a:rPr lang="tr-TR"/>
              <a:t>Fourth level</a:t>
            </a:r>
          </a:p>
          <a:p>
            <a:pPr lvl="4" eaLnBrk="1" latinLnBrk="0" hangingPunct="1"/>
            <a:r>
              <a:rPr lang="tr-TR"/>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rgbClr val="3FB51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tr-TR" dirty="0"/>
              <a:t>Click to edit Master title style</a:t>
            </a:r>
            <a:endParaRPr kumimoji="0" lang="en-US" dirty="0"/>
          </a:p>
        </p:txBody>
      </p:sp>
      <p:sp>
        <p:nvSpPr>
          <p:cNvPr id="12" name="Date Placeholder 11"/>
          <p:cNvSpPr>
            <a:spLocks noGrp="1"/>
          </p:cNvSpPr>
          <p:nvPr>
            <p:ph type="dt" sz="half" idx="10"/>
          </p:nvPr>
        </p:nvSpPr>
        <p:spPr/>
        <p:txBody>
          <a:bodyPr/>
          <a:lstStyle/>
          <a:p>
            <a:fld id="{FD8301A2-9537-4F11-903A-9D7FEDBB449A}" type="datetime1">
              <a:rPr lang="en-US" smtClean="0"/>
              <a:pPr/>
              <a:t>5/20/2026</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91AF2B4D-6B12-4EDF-87BB-2B55CECB6611}"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dirty="0" err="1"/>
              <a:t>Click</a:t>
            </a:r>
            <a:r>
              <a:rPr kumimoji="0" lang="tr-TR" dirty="0"/>
              <a:t> </a:t>
            </a:r>
            <a:r>
              <a:rPr kumimoji="0" lang="tr-TR" dirty="0" err="1"/>
              <a:t>to</a:t>
            </a:r>
            <a:r>
              <a:rPr kumimoji="0" lang="tr-TR" dirty="0"/>
              <a:t> </a:t>
            </a:r>
            <a:r>
              <a:rPr kumimoji="0" lang="tr-TR" dirty="0" err="1"/>
              <a:t>edit</a:t>
            </a:r>
            <a:r>
              <a:rPr kumimoji="0" lang="tr-TR" dirty="0"/>
              <a:t> Master </a:t>
            </a:r>
            <a:r>
              <a:rPr kumimoji="0" lang="tr-TR" dirty="0" err="1"/>
              <a:t>title</a:t>
            </a:r>
            <a:r>
              <a:rPr kumimoji="0" lang="tr-TR" dirty="0"/>
              <a:t> </a:t>
            </a:r>
            <a:r>
              <a:rPr kumimoji="0" lang="tr-TR" dirty="0" err="1"/>
              <a:t>style</a:t>
            </a:r>
            <a:endParaRPr kumimoji="0" lang="en-US" dirty="0"/>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tr-TR"/>
              <a:t>Click to edit Master text styles</a:t>
            </a:r>
          </a:p>
          <a:p>
            <a:pPr lvl="1" eaLnBrk="1" latinLnBrk="0" hangingPunct="1"/>
            <a:r>
              <a:rPr lang="tr-TR"/>
              <a:t>Second level</a:t>
            </a:r>
          </a:p>
          <a:p>
            <a:pPr lvl="2" eaLnBrk="1" latinLnBrk="0" hangingPunct="1"/>
            <a:r>
              <a:rPr lang="tr-TR"/>
              <a:t>Third level</a:t>
            </a:r>
          </a:p>
          <a:p>
            <a:pPr lvl="3" eaLnBrk="1" latinLnBrk="0" hangingPunct="1"/>
            <a:r>
              <a:rPr lang="tr-TR"/>
              <a:t>Fourth level</a:t>
            </a:r>
          </a:p>
          <a:p>
            <a:pPr lvl="4" eaLnBrk="1" latinLnBrk="0" hangingPunct="1"/>
            <a:r>
              <a:rPr lang="tr-TR"/>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tr-TR"/>
              <a:t>Click to edit Master text styles</a:t>
            </a:r>
          </a:p>
          <a:p>
            <a:pPr lvl="1" eaLnBrk="1" latinLnBrk="0" hangingPunct="1"/>
            <a:r>
              <a:rPr lang="tr-TR"/>
              <a:t>Second level</a:t>
            </a:r>
          </a:p>
          <a:p>
            <a:pPr lvl="2" eaLnBrk="1" latinLnBrk="0" hangingPunct="1"/>
            <a:r>
              <a:rPr lang="tr-TR"/>
              <a:t>Third level</a:t>
            </a:r>
          </a:p>
          <a:p>
            <a:pPr lvl="3" eaLnBrk="1" latinLnBrk="0" hangingPunct="1"/>
            <a:r>
              <a:rPr lang="tr-TR"/>
              <a:t>Fourth level</a:t>
            </a:r>
          </a:p>
          <a:p>
            <a:pPr lvl="4" eaLnBrk="1" latinLnBrk="0" hangingPunct="1"/>
            <a:r>
              <a:rPr lang="tr-TR"/>
              <a:t>Fifth level</a:t>
            </a:r>
            <a:endParaRPr kumimoji="0" lang="en-US"/>
          </a:p>
        </p:txBody>
      </p:sp>
      <p:sp>
        <p:nvSpPr>
          <p:cNvPr id="8" name="Date Placeholder 7"/>
          <p:cNvSpPr>
            <a:spLocks noGrp="1"/>
          </p:cNvSpPr>
          <p:nvPr>
            <p:ph type="dt" sz="half" idx="15"/>
          </p:nvPr>
        </p:nvSpPr>
        <p:spPr/>
        <p:txBody>
          <a:bodyPr rtlCol="0"/>
          <a:lstStyle/>
          <a:p>
            <a:fld id="{DCD649D5-F536-3941-A4F8-48E7FF934D45}" type="datetimeFigureOut">
              <a:rPr lang="en-US" smtClean="0"/>
              <a:pPr/>
              <a:t>5/20/2026</a:t>
            </a:fld>
            <a:endParaRPr lang="tr-TR"/>
          </a:p>
        </p:txBody>
      </p:sp>
      <p:sp>
        <p:nvSpPr>
          <p:cNvPr id="10" name="Slide Number Placeholder 9"/>
          <p:cNvSpPr>
            <a:spLocks noGrp="1"/>
          </p:cNvSpPr>
          <p:nvPr>
            <p:ph type="sldNum" sz="quarter" idx="16"/>
          </p:nvPr>
        </p:nvSpPr>
        <p:spPr/>
        <p:txBody>
          <a:bodyPr rtlCol="0"/>
          <a:lstStyle/>
          <a:p>
            <a:fld id="{D085E208-A1FC-AF41-B958-F636DC052BF0}" type="slidenum">
              <a:rPr lang="tr-TR" smtClean="0"/>
              <a:pPr/>
              <a:t>‹#›</a:t>
            </a:fld>
            <a:endParaRPr lang="tr-TR"/>
          </a:p>
        </p:txBody>
      </p:sp>
      <p:sp>
        <p:nvSpPr>
          <p:cNvPr id="12" name="Footer Placeholder 11"/>
          <p:cNvSpPr>
            <a:spLocks noGrp="1"/>
          </p:cNvSpPr>
          <p:nvPr>
            <p:ph type="ftr" sz="quarter" idx="17"/>
          </p:nvPr>
        </p:nvSpPr>
        <p:spPr/>
        <p:txBody>
          <a:bodyPr rtlCol="0"/>
          <a:lstStyle/>
          <a:p>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tr-TR"/>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tr-TR"/>
              <a:t>Click to edit Master text styles</a:t>
            </a:r>
          </a:p>
          <a:p>
            <a:pPr lvl="1" eaLnBrk="1" latinLnBrk="0" hangingPunct="1"/>
            <a:r>
              <a:rPr lang="tr-TR"/>
              <a:t>Second level</a:t>
            </a:r>
          </a:p>
          <a:p>
            <a:pPr lvl="2" eaLnBrk="1" latinLnBrk="0" hangingPunct="1"/>
            <a:r>
              <a:rPr lang="tr-TR"/>
              <a:t>Third level</a:t>
            </a:r>
          </a:p>
          <a:p>
            <a:pPr lvl="3" eaLnBrk="1" latinLnBrk="0" hangingPunct="1"/>
            <a:r>
              <a:rPr lang="tr-TR"/>
              <a:t>Fourth level</a:t>
            </a:r>
          </a:p>
          <a:p>
            <a:pPr lvl="4" eaLnBrk="1" latinLnBrk="0" hangingPunct="1"/>
            <a:r>
              <a:rPr lang="tr-TR"/>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tr-TR"/>
              <a:t>Click to edit Master text styles</a:t>
            </a:r>
          </a:p>
          <a:p>
            <a:pPr lvl="1" eaLnBrk="1" latinLnBrk="0" hangingPunct="1"/>
            <a:r>
              <a:rPr lang="tr-TR"/>
              <a:t>Second level</a:t>
            </a:r>
          </a:p>
          <a:p>
            <a:pPr lvl="2" eaLnBrk="1" latinLnBrk="0" hangingPunct="1"/>
            <a:r>
              <a:rPr lang="tr-TR"/>
              <a:t>Third level</a:t>
            </a:r>
          </a:p>
          <a:p>
            <a:pPr lvl="3" eaLnBrk="1" latinLnBrk="0" hangingPunct="1"/>
            <a:r>
              <a:rPr lang="tr-TR"/>
              <a:t>Fourth level</a:t>
            </a:r>
          </a:p>
          <a:p>
            <a:pPr lvl="4" eaLnBrk="1" latinLnBrk="0" hangingPunct="1"/>
            <a:r>
              <a:rPr lang="tr-TR"/>
              <a:t>Fifth level</a:t>
            </a:r>
            <a:endParaRPr kumimoji="0" lang="en-US"/>
          </a:p>
        </p:txBody>
      </p:sp>
      <p:sp>
        <p:nvSpPr>
          <p:cNvPr id="10" name="Date Placeholder 9"/>
          <p:cNvSpPr>
            <a:spLocks noGrp="1"/>
          </p:cNvSpPr>
          <p:nvPr>
            <p:ph type="dt" sz="half" idx="15"/>
          </p:nvPr>
        </p:nvSpPr>
        <p:spPr/>
        <p:txBody>
          <a:bodyPr rtlCol="0"/>
          <a:lstStyle/>
          <a:p>
            <a:endParaRPr lang="tr-TR" dirty="0"/>
          </a:p>
        </p:txBody>
      </p:sp>
      <p:sp>
        <p:nvSpPr>
          <p:cNvPr id="12" name="Slide Number Placeholder 11"/>
          <p:cNvSpPr>
            <a:spLocks noGrp="1"/>
          </p:cNvSpPr>
          <p:nvPr>
            <p:ph type="sldNum" sz="quarter" idx="16"/>
          </p:nvPr>
        </p:nvSpPr>
        <p:spPr/>
        <p:txBody>
          <a:bodyPr rtlCol="0"/>
          <a:lstStyle/>
          <a:p>
            <a:fld id="{D085E208-A1FC-AF41-B958-F636DC052BF0}" type="slidenum">
              <a:rPr lang="tr-TR" smtClean="0"/>
              <a:pPr/>
              <a:t>‹#›</a:t>
            </a:fld>
            <a:endParaRPr lang="tr-TR"/>
          </a:p>
        </p:txBody>
      </p:sp>
      <p:sp>
        <p:nvSpPr>
          <p:cNvPr id="14" name="Footer Placeholder 13"/>
          <p:cNvSpPr>
            <a:spLocks noGrp="1"/>
          </p:cNvSpPr>
          <p:nvPr>
            <p:ph type="ftr" sz="quarter" idx="17"/>
          </p:nvPr>
        </p:nvSpPr>
        <p:spPr/>
        <p:txBody>
          <a:bodyPr rtlCol="0"/>
          <a:lstStyle/>
          <a:p>
            <a:endParaRPr lang="tr-TR"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tr-TR"/>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tr-TR"/>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a:t>Click to edit Master title style</a:t>
            </a:r>
            <a:endParaRPr kumimoji="0" lang="en-US"/>
          </a:p>
        </p:txBody>
      </p:sp>
      <p:sp>
        <p:nvSpPr>
          <p:cNvPr id="3" name="Date Placeholder 2"/>
          <p:cNvSpPr>
            <a:spLocks noGrp="1"/>
          </p:cNvSpPr>
          <p:nvPr>
            <p:ph type="dt" sz="half" idx="10"/>
          </p:nvPr>
        </p:nvSpPr>
        <p:spPr/>
        <p:txBody>
          <a:bodyPr/>
          <a:lstStyle/>
          <a:p>
            <a:fld id="{DCD649D5-F536-3941-A4F8-48E7FF934D45}" type="datetimeFigureOut">
              <a:rPr lang="en-US" smtClean="0"/>
              <a:pPr/>
              <a:t>5/20/2026</a:t>
            </a:fld>
            <a:endParaRPr lang="tr-TR"/>
          </a:p>
        </p:txBody>
      </p:sp>
      <p:sp>
        <p:nvSpPr>
          <p:cNvPr id="4" name="Footer Placeholder 3"/>
          <p:cNvSpPr>
            <a:spLocks noGrp="1"/>
          </p:cNvSpPr>
          <p:nvPr>
            <p:ph type="ftr" sz="quarter" idx="11"/>
          </p:nvPr>
        </p:nvSpPr>
        <p:spPr/>
        <p:txBody>
          <a:bodyPr/>
          <a:lstStyle/>
          <a:p>
            <a:endParaRPr lang="tr-TR"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085E208-A1FC-AF41-B958-F636DC052BF0}"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D649D5-F536-3941-A4F8-48E7FF934D45}" type="datetimeFigureOut">
              <a:rPr lang="en-US" smtClean="0"/>
              <a:pPr/>
              <a:t>5/20/2026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085E208-A1FC-AF41-B958-F636DC052BF0}"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tr-TR"/>
              <a:t>Click to edit Master title style</a:t>
            </a:r>
            <a:endParaRPr kumimoji="0" lang="en-US"/>
          </a:p>
        </p:txBody>
      </p:sp>
      <p:sp>
        <p:nvSpPr>
          <p:cNvPr id="5" name="Date Placeholder 4"/>
          <p:cNvSpPr>
            <a:spLocks noGrp="1"/>
          </p:cNvSpPr>
          <p:nvPr>
            <p:ph type="dt" sz="half" idx="10"/>
          </p:nvPr>
        </p:nvSpPr>
        <p:spPr/>
        <p:txBody>
          <a:bodyPr/>
          <a:lstStyle/>
          <a:p>
            <a:fld id="{DCD649D5-F536-3941-A4F8-48E7FF934D45}" type="datetimeFigureOut">
              <a:rPr lang="en-US" smtClean="0"/>
              <a:pPr/>
              <a:t>5/20/2026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9D441ED-22D9-48D6-AD92-DEFB122789E0}"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tr-TR"/>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tr-TR"/>
              <a:t>Click to edit Master text styles</a:t>
            </a:r>
          </a:p>
          <a:p>
            <a:pPr lvl="1" eaLnBrk="1" latinLnBrk="0" hangingPunct="1"/>
            <a:r>
              <a:rPr lang="tr-TR"/>
              <a:t>Second level</a:t>
            </a:r>
          </a:p>
          <a:p>
            <a:pPr lvl="2" eaLnBrk="1" latinLnBrk="0" hangingPunct="1"/>
            <a:r>
              <a:rPr lang="tr-TR"/>
              <a:t>Third level</a:t>
            </a:r>
          </a:p>
          <a:p>
            <a:pPr lvl="3" eaLnBrk="1" latinLnBrk="0" hangingPunct="1"/>
            <a:r>
              <a:rPr lang="tr-TR"/>
              <a:t>Fourth level</a:t>
            </a:r>
          </a:p>
          <a:p>
            <a:pPr lvl="4" eaLnBrk="1" latinLnBrk="0" hangingPunct="1"/>
            <a:r>
              <a:rPr lang="tr-TR"/>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tr-TR"/>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tr-TR"/>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DCD649D5-F536-3941-A4F8-48E7FF934D45}" type="datetimeFigureOut">
              <a:rPr lang="en-US" smtClean="0"/>
              <a:pPr/>
              <a:t>5/20/2026</a:t>
            </a:fld>
            <a:endParaRPr lang="tr-T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085E208-A1FC-AF41-B958-F636DC052BF0}" type="slidenum">
              <a:rPr lang="tr-TR" smtClean="0"/>
              <a:pPr/>
              <a:t>‹#›</a:t>
            </a:fld>
            <a:endParaRPr lang="tr-TR"/>
          </a:p>
        </p:txBody>
      </p:sp>
      <p:sp>
        <p:nvSpPr>
          <p:cNvPr id="14" name="Footer Placeholder 13"/>
          <p:cNvSpPr>
            <a:spLocks noGrp="1"/>
          </p:cNvSpPr>
          <p:nvPr>
            <p:ph type="ftr" sz="quarter" idx="12"/>
          </p:nvPr>
        </p:nvSpPr>
        <p:spPr>
          <a:xfrm>
            <a:off x="1600200" y="6248206"/>
            <a:ext cx="4572000" cy="365125"/>
          </a:xfrm>
        </p:spPr>
        <p:txBody>
          <a:bodyPr rtlCol="0"/>
          <a:lstStyle/>
          <a:p>
            <a:endParaRPr lang="tr-T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tr-TR"/>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tr-TR"/>
              <a:t>Click</a:t>
            </a:r>
            <a:r>
              <a:rPr kumimoji="0" lang="tr-TR" dirty="0"/>
              <a:t> </a:t>
            </a:r>
            <a:r>
              <a:rPr kumimoji="0" lang="tr-TR" dirty="0" err="1"/>
              <a:t>to</a:t>
            </a:r>
            <a:r>
              <a:rPr kumimoji="0" lang="tr-TR" dirty="0"/>
              <a:t> </a:t>
            </a:r>
            <a:r>
              <a:rPr kumimoji="0" lang="tr-TR" dirty="0" err="1"/>
              <a:t>edit</a:t>
            </a:r>
            <a:r>
              <a:rPr kumimoji="0" lang="tr-TR" dirty="0"/>
              <a:t> Master </a:t>
            </a:r>
            <a:r>
              <a:rPr kumimoji="0" lang="tr-TR" dirty="0" err="1"/>
              <a:t>title</a:t>
            </a:r>
            <a:r>
              <a:rPr kumimoji="0" lang="tr-TR" dirty="0"/>
              <a:t> </a:t>
            </a:r>
            <a:r>
              <a:rPr kumimoji="0" lang="tr-TR" dirty="0" err="1"/>
              <a:t>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tr-TR" dirty="0"/>
              <a:t>Click to edit Master text styles</a:t>
            </a:r>
          </a:p>
          <a:p>
            <a:pPr lvl="1" eaLnBrk="1" latinLnBrk="0" hangingPunct="1"/>
            <a:r>
              <a:rPr kumimoji="0" lang="tr-TR" dirty="0"/>
              <a:t>Second level</a:t>
            </a:r>
          </a:p>
          <a:p>
            <a:pPr lvl="2" eaLnBrk="1" latinLnBrk="0" hangingPunct="1"/>
            <a:r>
              <a:rPr kumimoji="0" lang="tr-TR" dirty="0"/>
              <a:t>Third level</a:t>
            </a:r>
          </a:p>
          <a:p>
            <a:pPr lvl="3" eaLnBrk="1" latinLnBrk="0" hangingPunct="1"/>
            <a:r>
              <a:rPr kumimoji="0" lang="tr-TR" dirty="0"/>
              <a:t>Fourth level</a:t>
            </a:r>
          </a:p>
          <a:p>
            <a:pPr lvl="4" eaLnBrk="1" latinLnBrk="0" hangingPunct="1"/>
            <a:r>
              <a:rPr kumimoji="0" lang="tr-TR" dirty="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r" eaLnBrk="1" latinLnBrk="0" hangingPunct="1">
              <a:defRPr kumimoji="0" sz="1400">
                <a:solidFill>
                  <a:schemeClr val="tx2"/>
                </a:solidFill>
                <a:latin typeface="Arial"/>
                <a:cs typeface="Arial"/>
              </a:defRPr>
            </a:lvl1pPr>
          </a:lstStyle>
          <a:p>
            <a:endParaRPr lang="tr-TR"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l" eaLnBrk="1" latinLnBrk="0" hangingPunct="1">
              <a:defRPr kumimoji="0" sz="1400">
                <a:solidFill>
                  <a:schemeClr val="tx2"/>
                </a:solidFill>
                <a:latin typeface="Arial"/>
                <a:cs typeface="Arial"/>
              </a:defRPr>
            </a:lvl1pPr>
          </a:lstStyle>
          <a:p>
            <a:endParaRPr lang="tr-TR"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Arial"/>
              <a:cs typeface="Aria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Arial"/>
              <a:cs typeface="Arial"/>
            </a:endParaRPr>
          </a:p>
        </p:txBody>
      </p:sp>
      <p:sp>
        <p:nvSpPr>
          <p:cNvPr id="9" name="Rectangle 8"/>
          <p:cNvSpPr/>
          <p:nvPr/>
        </p:nvSpPr>
        <p:spPr>
          <a:xfrm>
            <a:off x="590550" y="1280160"/>
            <a:ext cx="8553450" cy="228600"/>
          </a:xfrm>
          <a:prstGeom prst="rect">
            <a:avLst/>
          </a:prstGeom>
          <a:solidFill>
            <a:srgbClr val="3FB51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Arial"/>
              <a:cs typeface="Aria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latin typeface="Arial"/>
                <a:cs typeface="Arial"/>
              </a:defRPr>
            </a:lvl1pPr>
          </a:lstStyle>
          <a:p>
            <a:fld id="{D085E208-A1FC-AF41-B958-F636DC052BF0}" type="slidenum">
              <a:rPr lang="tr-TR" smtClean="0"/>
              <a:pPr/>
              <a:t>‹#›</a:t>
            </a:fld>
            <a:endParaRPr lang="tr-TR" dirty="0"/>
          </a:p>
        </p:txBody>
      </p:sp>
    </p:spTree>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Lst>
  <p:txStyles>
    <p:titleStyle>
      <a:lvl1pPr algn="l" rtl="0" eaLnBrk="1" latinLnBrk="0" hangingPunct="1">
        <a:spcBef>
          <a:spcPct val="0"/>
        </a:spcBef>
        <a:buNone/>
        <a:defRPr kumimoji="0" sz="3200" kern="1200">
          <a:solidFill>
            <a:schemeClr val="tx2"/>
          </a:solidFill>
          <a:latin typeface="Arial"/>
          <a:ea typeface="+mj-ea"/>
          <a:cs typeface="Arial"/>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Arial"/>
          <a:ea typeface="+mn-ea"/>
          <a:cs typeface="Arial"/>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Arial"/>
          <a:ea typeface="+mn-ea"/>
          <a:cs typeface="Arial"/>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Arial"/>
          <a:ea typeface="+mn-ea"/>
          <a:cs typeface="Arial"/>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Arial"/>
          <a:ea typeface="+mn-ea"/>
          <a:cs typeface="Arial"/>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Arial"/>
          <a:ea typeface="+mn-ea"/>
          <a:cs typeface="Arial"/>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4.png"/><Relationship Id="rId7"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image" Target="../media/image37.jf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JPG"/><Relationship Id="rId5" Type="http://schemas.openxmlformats.org/officeDocument/2006/relationships/image" Target="../media/image39.jpg"/><Relationship Id="rId10" Type="http://schemas.openxmlformats.org/officeDocument/2006/relationships/image" Target="../media/image44.PNG"/><Relationship Id="rId4" Type="http://schemas.openxmlformats.org/officeDocument/2006/relationships/hyperlink" Target="https://www.icdas.com.tr/pages/8925/2716/f/tr-TR/Biyocesitlilik_Calismalari.aspx" TargetMode="External"/><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7.jpg"/><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png"/><Relationship Id="rId7"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 Id="rId9"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4.png"/><Relationship Id="rId7"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s://www.icdas.com.tr/pages/8967/4736/f/en-US/Policies.aspx"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icdas.com.tr/pages/8967/4736/f/en-US/Policies.aspx"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icdas.com.tr/pages/8967/4736/f/en-US/Policies.aspx"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hyperlink" Target="https://www.icdas.com.tr/pages/8939/3730/f/en-US/Contact_Form.aspx" TargetMode="External"/><Relationship Id="rId5" Type="http://schemas.openxmlformats.org/officeDocument/2006/relationships/image" Target="../media/image75.jp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etik@icdas.com.tr" TargetMode="External"/><Relationship Id="rId2" Type="http://schemas.openxmlformats.org/officeDocument/2006/relationships/hyperlink" Target="http://www.icdas.com.tr/"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9.pn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hyperlink" Target="https://www.icdas.com.tr/etikihlaller.aspx" TargetMode="External"/><Relationship Id="rId4" Type="http://schemas.openxmlformats.org/officeDocument/2006/relationships/image" Target="../media/image7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hyperlink" Target="http://www.icdas.com.tr/PageGalleryFiles/PdfFiles/%C4%B0%C3%87DA%C5%9E%202014%20S%C3%BCrd%C3%BCr%C3%BClebilirlik%20Raporu.pdf" TargetMode="External"/><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4.png"/><Relationship Id="rId7" Type="http://schemas.openxmlformats.org/officeDocument/2006/relationships/image" Target="../media/image82.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25.xml"/><Relationship Id="rId16" Type="http://schemas.openxmlformats.org/officeDocument/2006/relationships/image" Target="../media/image89.JPG"/><Relationship Id="rId20"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hyperlink" Target="http://www.icdas.com.tr/PageGalleryFiles/PdfFiles/%C4%B0%C3%87DA%C5%9E%202013%20S%C3%BCrd%C3%BCr%C3%BClebilirlik%20Raporu.pdf" TargetMode="External"/><Relationship Id="rId11" Type="http://schemas.openxmlformats.org/officeDocument/2006/relationships/image" Target="../media/image84.png"/><Relationship Id="rId5" Type="http://schemas.openxmlformats.org/officeDocument/2006/relationships/image" Target="../media/image81.png"/><Relationship Id="rId15" Type="http://schemas.openxmlformats.org/officeDocument/2006/relationships/image" Target="../media/image88.PNG"/><Relationship Id="rId10" Type="http://schemas.openxmlformats.org/officeDocument/2006/relationships/hyperlink" Target="http://www.icdas.com.tr/PageGalleryFiles/PdfFiles/%C4%B0%C3%87DA%C5%9E%202015%20S%C3%BCrd%C3%BCr%C3%BClebilirlik%20Raporu.pdf" TargetMode="External"/><Relationship Id="rId19" Type="http://schemas.openxmlformats.org/officeDocument/2006/relationships/image" Target="../media/image92.png"/><Relationship Id="rId4" Type="http://schemas.openxmlformats.org/officeDocument/2006/relationships/hyperlink" Target="http://www.icdas.com.tr/PageGalleryFiles/PdfFiles/%C4%B0%C3%87DA%C5%9E%202012%20S%C3%BCrd%C3%BCr%C3%BClebilirlik%20Raporu.pdf" TargetMode="External"/><Relationship Id="rId9" Type="http://schemas.openxmlformats.org/officeDocument/2006/relationships/image" Target="../media/image83.png"/><Relationship Id="rId1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 name="Title 4"/>
          <p:cNvSpPr txBox="1">
            <a:spLocks/>
          </p:cNvSpPr>
          <p:nvPr/>
        </p:nvSpPr>
        <p:spPr>
          <a:xfrm>
            <a:off x="621554" y="1925644"/>
            <a:ext cx="8043333" cy="2491810"/>
          </a:xfrm>
          <a:prstGeom prst="rect">
            <a:avLst/>
          </a:prstGeom>
        </p:spPr>
        <p:txBody>
          <a:bodyPr vert="horz" anchor="b">
            <a:normAutofit lnSpcReduction="10000"/>
          </a:bodyPr>
          <a:lstStyle/>
          <a:p>
            <a:pPr lvl="0" algn="ctr" defTabSz="914400">
              <a:spcBef>
                <a:spcPct val="0"/>
              </a:spcBef>
              <a:defRPr/>
            </a:pPr>
            <a:r>
              <a:rPr lang="en-US" sz="4000" dirty="0">
                <a:solidFill>
                  <a:srgbClr val="0070C0"/>
                </a:solidFill>
                <a:latin typeface="Arial" panose="020B0604020202020204" pitchFamily="34" charset="0"/>
                <a:cs typeface="Arial" panose="020B0604020202020204" pitchFamily="34" charset="0"/>
              </a:rPr>
              <a:t>E</a:t>
            </a:r>
            <a:r>
              <a:rPr lang="tr-TR" sz="4000" dirty="0" err="1">
                <a:solidFill>
                  <a:srgbClr val="0070C0"/>
                </a:solidFill>
                <a:latin typeface="Arial" panose="020B0604020202020204" pitchFamily="34" charset="0"/>
                <a:cs typeface="Arial" panose="020B0604020202020204" pitchFamily="34" charset="0"/>
              </a:rPr>
              <a:t>ntrance</a:t>
            </a:r>
            <a:r>
              <a:rPr lang="en-US" sz="4000" dirty="0">
                <a:solidFill>
                  <a:srgbClr val="0070C0"/>
                </a:solidFill>
                <a:latin typeface="Arial" panose="020B0604020202020204" pitchFamily="34" charset="0"/>
                <a:cs typeface="Arial" panose="020B0604020202020204" pitchFamily="34" charset="0"/>
              </a:rPr>
              <a:t> T</a:t>
            </a:r>
            <a:r>
              <a:rPr lang="tr-TR" sz="4000" dirty="0" err="1">
                <a:solidFill>
                  <a:srgbClr val="0070C0"/>
                </a:solidFill>
                <a:latin typeface="Arial" panose="020B0604020202020204" pitchFamily="34" charset="0"/>
                <a:cs typeface="Arial" panose="020B0604020202020204" pitchFamily="34" charset="0"/>
              </a:rPr>
              <a:t>raining</a:t>
            </a:r>
            <a:r>
              <a:rPr lang="en-US" sz="4000" dirty="0">
                <a:solidFill>
                  <a:srgbClr val="0070C0"/>
                </a:solidFill>
                <a:latin typeface="Arial" panose="020B0604020202020204" pitchFamily="34" charset="0"/>
                <a:cs typeface="Arial" panose="020B0604020202020204" pitchFamily="34" charset="0"/>
              </a:rPr>
              <a:t> </a:t>
            </a:r>
            <a:r>
              <a:rPr lang="tr-TR" sz="4000" dirty="0">
                <a:solidFill>
                  <a:srgbClr val="0070C0"/>
                </a:solidFill>
                <a:latin typeface="Arial" panose="020B0604020202020204" pitchFamily="34" charset="0"/>
                <a:cs typeface="Arial" panose="020B0604020202020204" pitchFamily="34" charset="0"/>
              </a:rPr>
              <a:t>of</a:t>
            </a:r>
            <a:r>
              <a:rPr lang="en-US" sz="4000" dirty="0">
                <a:solidFill>
                  <a:srgbClr val="0070C0"/>
                </a:solidFill>
                <a:latin typeface="Arial" panose="020B0604020202020204" pitchFamily="34" charset="0"/>
                <a:cs typeface="Arial" panose="020B0604020202020204" pitchFamily="34" charset="0"/>
              </a:rPr>
              <a:t> </a:t>
            </a:r>
            <a:r>
              <a:rPr lang="en-US" sz="6000" dirty="0">
                <a:solidFill>
                  <a:srgbClr val="0070C0"/>
                </a:solidFill>
                <a:latin typeface="Arial" panose="020B0604020202020204" pitchFamily="34" charset="0"/>
                <a:cs typeface="Arial" panose="020B0604020202020204" pitchFamily="34" charset="0"/>
              </a:rPr>
              <a:t>SUSTA</a:t>
            </a:r>
            <a:r>
              <a:rPr lang="tr-TR" sz="6000" dirty="0">
                <a:solidFill>
                  <a:srgbClr val="0070C0"/>
                </a:solidFill>
                <a:latin typeface="Arial" panose="020B0604020202020204" pitchFamily="34" charset="0"/>
                <a:cs typeface="Arial" panose="020B0604020202020204" pitchFamily="34" charset="0"/>
              </a:rPr>
              <a:t>I</a:t>
            </a:r>
            <a:r>
              <a:rPr lang="en-US" sz="6000" dirty="0">
                <a:solidFill>
                  <a:srgbClr val="0070C0"/>
                </a:solidFill>
                <a:latin typeface="Arial" panose="020B0604020202020204" pitchFamily="34" charset="0"/>
                <a:cs typeface="Arial" panose="020B0604020202020204" pitchFamily="34" charset="0"/>
              </a:rPr>
              <a:t>NAB</a:t>
            </a:r>
            <a:r>
              <a:rPr lang="tr-TR" sz="6000" dirty="0">
                <a:solidFill>
                  <a:srgbClr val="0070C0"/>
                </a:solidFill>
                <a:latin typeface="Arial" panose="020B0604020202020204" pitchFamily="34" charset="0"/>
                <a:cs typeface="Arial" panose="020B0604020202020204" pitchFamily="34" charset="0"/>
              </a:rPr>
              <a:t>I</a:t>
            </a:r>
            <a:r>
              <a:rPr lang="en-US" sz="6000" dirty="0">
                <a:solidFill>
                  <a:srgbClr val="0070C0"/>
                </a:solidFill>
                <a:latin typeface="Arial" panose="020B0604020202020204" pitchFamily="34" charset="0"/>
                <a:cs typeface="Arial" panose="020B0604020202020204" pitchFamily="34" charset="0"/>
              </a:rPr>
              <a:t>LTY MANAGEMENT</a:t>
            </a:r>
            <a:endParaRPr kumimoji="0" lang="tr-TR" sz="4000" b="0" i="0" u="none" strike="noStrike" kern="1200" cap="all"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2" name="Alt Konu Başlığı 1"/>
          <p:cNvSpPr>
            <a:spLocks noGrp="1"/>
          </p:cNvSpPr>
          <p:nvPr>
            <p:ph type="subTitle" idx="1"/>
          </p:nvPr>
        </p:nvSpPr>
        <p:spPr>
          <a:xfrm>
            <a:off x="262616" y="6050037"/>
            <a:ext cx="1759039" cy="685800"/>
          </a:xfrm>
        </p:spPr>
        <p:txBody>
          <a:bodyPr>
            <a:normAutofit fontScale="92500"/>
          </a:bodyPr>
          <a:lstStyle/>
          <a:p>
            <a:r>
              <a:rPr lang="tr-TR" dirty="0"/>
              <a:t>İÇDAŞ A.Ş.</a:t>
            </a:r>
          </a:p>
        </p:txBody>
      </p:sp>
      <p:pic>
        <p:nvPicPr>
          <p:cNvPr id="4098"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21655" y="60013"/>
            <a:ext cx="5243129" cy="2093067"/>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2410996" y="6226935"/>
            <a:ext cx="6733003" cy="477054"/>
          </a:xfrm>
          <a:prstGeom prst="rect">
            <a:avLst/>
          </a:prstGeom>
        </p:spPr>
        <p:txBody>
          <a:bodyPr wrap="square">
            <a:spAutoFit/>
          </a:bodyPr>
          <a:lstStyle/>
          <a:p>
            <a:pPr lvl="0" defTabSz="914400">
              <a:spcBef>
                <a:spcPct val="0"/>
              </a:spcBef>
              <a:defRPr/>
            </a:pPr>
            <a:r>
              <a:rPr lang="tr-TR" dirty="0" err="1">
                <a:solidFill>
                  <a:srgbClr val="465CD9"/>
                </a:solidFill>
                <a:latin typeface="Arial" panose="020B0604020202020204" pitchFamily="34" charset="0"/>
                <a:cs typeface="Arial" panose="020B0604020202020204" pitchFamily="34" charset="0"/>
              </a:rPr>
              <a:t>Sustainability</a:t>
            </a:r>
            <a:r>
              <a:rPr lang="tr-TR" dirty="0">
                <a:solidFill>
                  <a:srgbClr val="465CD9"/>
                </a:solidFill>
                <a:latin typeface="Arial" panose="020B0604020202020204" pitchFamily="34" charset="0"/>
                <a:cs typeface="Arial" panose="020B0604020202020204" pitchFamily="34" charset="0"/>
              </a:rPr>
              <a:t> Management </a:t>
            </a:r>
            <a:r>
              <a:rPr lang="tr-TR" dirty="0" err="1">
                <a:solidFill>
                  <a:srgbClr val="465CD9"/>
                </a:solidFill>
                <a:latin typeface="Arial" panose="020B0604020202020204" pitchFamily="34" charset="0"/>
                <a:cs typeface="Arial" panose="020B0604020202020204" pitchFamily="34" charset="0"/>
              </a:rPr>
              <a:t>Unit</a:t>
            </a:r>
            <a:r>
              <a:rPr lang="tr-TR" dirty="0">
                <a:solidFill>
                  <a:srgbClr val="465CD9"/>
                </a:solidFill>
                <a:latin typeface="Arial" panose="020B0604020202020204" pitchFamily="34" charset="0"/>
                <a:cs typeface="Arial" panose="020B0604020202020204" pitchFamily="34" charset="0"/>
              </a:rPr>
              <a:t>                                    </a:t>
            </a:r>
            <a:r>
              <a:rPr lang="tr-TR" sz="700" dirty="0" err="1">
                <a:solidFill>
                  <a:srgbClr val="465CD9"/>
                </a:solidFill>
                <a:latin typeface="Arial" panose="020B0604020202020204" pitchFamily="34" charset="0"/>
                <a:cs typeface="Arial" panose="020B0604020202020204" pitchFamily="34" charset="0"/>
              </a:rPr>
              <a:t>Release</a:t>
            </a:r>
            <a:r>
              <a:rPr lang="tr-TR" sz="700" dirty="0">
                <a:solidFill>
                  <a:srgbClr val="465CD9"/>
                </a:solidFill>
                <a:latin typeface="Arial" panose="020B0604020202020204" pitchFamily="34" charset="0"/>
                <a:cs typeface="Arial" panose="020B0604020202020204" pitchFamily="34" charset="0"/>
              </a:rPr>
              <a:t> Date:10.10.2018</a:t>
            </a:r>
          </a:p>
          <a:p>
            <a:pPr lvl="0" defTabSz="914400">
              <a:spcBef>
                <a:spcPct val="0"/>
              </a:spcBef>
              <a:defRPr/>
            </a:pPr>
            <a:r>
              <a:rPr lang="tr-TR" sz="700" dirty="0">
                <a:solidFill>
                  <a:srgbClr val="465CD9"/>
                </a:solidFill>
                <a:latin typeface="Arial" panose="020B0604020202020204" pitchFamily="34" charset="0"/>
                <a:cs typeface="Arial" panose="020B0604020202020204" pitchFamily="34" charset="0"/>
              </a:rPr>
              <a:t>                                                                                                                                                                                                                         </a:t>
            </a:r>
            <a:r>
              <a:rPr lang="tr-TR" sz="700" dirty="0" err="1">
                <a:solidFill>
                  <a:srgbClr val="465CD9"/>
                </a:solidFill>
                <a:latin typeface="Arial" panose="020B0604020202020204" pitchFamily="34" charset="0"/>
                <a:cs typeface="Arial" panose="020B0604020202020204" pitchFamily="34" charset="0"/>
              </a:rPr>
              <a:t>Review</a:t>
            </a:r>
            <a:r>
              <a:rPr lang="tr-TR" sz="700" dirty="0">
                <a:solidFill>
                  <a:srgbClr val="465CD9"/>
                </a:solidFill>
                <a:latin typeface="Arial" panose="020B0604020202020204" pitchFamily="34" charset="0"/>
                <a:cs typeface="Arial" panose="020B0604020202020204" pitchFamily="34" charset="0"/>
              </a:rPr>
              <a:t> </a:t>
            </a:r>
            <a:r>
              <a:rPr lang="tr-TR" sz="700" dirty="0" err="1">
                <a:solidFill>
                  <a:srgbClr val="465CD9"/>
                </a:solidFill>
                <a:latin typeface="Arial" panose="020B0604020202020204" pitchFamily="34" charset="0"/>
                <a:cs typeface="Arial" panose="020B0604020202020204" pitchFamily="34" charset="0"/>
              </a:rPr>
              <a:t>Date</a:t>
            </a:r>
            <a:r>
              <a:rPr lang="tr-TR" sz="700" dirty="0">
                <a:solidFill>
                  <a:srgbClr val="465CD9"/>
                </a:solidFill>
                <a:latin typeface="Arial" panose="020B0604020202020204" pitchFamily="34" charset="0"/>
                <a:cs typeface="Arial" panose="020B0604020202020204" pitchFamily="34" charset="0"/>
              </a:rPr>
              <a:t>: 10.04.2026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err="1"/>
              <a:t>World</a:t>
            </a:r>
            <a:r>
              <a:rPr lang="tr-TR" dirty="0"/>
              <a:t> </a:t>
            </a:r>
            <a:r>
              <a:rPr lang="tr-TR" dirty="0" err="1"/>
              <a:t>Energy</a:t>
            </a:r>
            <a:r>
              <a:rPr lang="tr-TR" dirty="0"/>
              <a:t> </a:t>
            </a:r>
            <a:r>
              <a:rPr lang="tr-TR" dirty="0" err="1"/>
              <a:t>Consumption</a:t>
            </a:r>
            <a:endParaRPr lang="tr-TR" sz="3200" dirty="0"/>
          </a:p>
        </p:txBody>
      </p:sp>
      <p:sp>
        <p:nvSpPr>
          <p:cNvPr id="7" name="Rectangle 6"/>
          <p:cNvSpPr/>
          <p:nvPr/>
        </p:nvSpPr>
        <p:spPr>
          <a:xfrm>
            <a:off x="516713" y="6624938"/>
            <a:ext cx="4572000" cy="307777"/>
          </a:xfrm>
          <a:prstGeom prst="rect">
            <a:avLst/>
          </a:prstGeom>
        </p:spPr>
        <p:txBody>
          <a:bodyPr>
            <a:spAutoFit/>
          </a:bodyPr>
          <a:lstStyle/>
          <a:p>
            <a:r>
              <a:rPr lang="tr-TR" sz="1400" baseline="30000" dirty="0">
                <a:latin typeface="Arial"/>
                <a:cs typeface="Arial"/>
              </a:rPr>
              <a:t>BP </a:t>
            </a:r>
            <a:r>
              <a:rPr lang="tr-TR" sz="1400" baseline="30000" dirty="0" err="1">
                <a:latin typeface="Arial"/>
                <a:cs typeface="Arial"/>
              </a:rPr>
              <a:t>Energy</a:t>
            </a:r>
            <a:r>
              <a:rPr lang="tr-TR" sz="1400" baseline="30000" dirty="0">
                <a:latin typeface="Arial"/>
                <a:cs typeface="Arial"/>
              </a:rPr>
              <a:t> Outlook –</a:t>
            </a:r>
            <a:r>
              <a:rPr lang="tr-TR" sz="1400" dirty="0">
                <a:latin typeface="Arial"/>
                <a:cs typeface="Arial"/>
              </a:rPr>
              <a:t> </a:t>
            </a:r>
            <a:r>
              <a:rPr lang="fr-FR" sz="1400" baseline="30000" dirty="0">
                <a:latin typeface="Arial"/>
                <a:cs typeface="Arial"/>
              </a:rPr>
              <a:t>20</a:t>
            </a:r>
            <a:r>
              <a:rPr lang="tr-TR" sz="1400" baseline="30000" dirty="0">
                <a:latin typeface="Arial"/>
                <a:cs typeface="Arial"/>
              </a:rPr>
              <a:t>22 </a:t>
            </a:r>
            <a:r>
              <a:rPr lang="tr-TR" sz="1400" baseline="30000" dirty="0" err="1">
                <a:latin typeface="Arial"/>
                <a:cs typeface="Arial"/>
              </a:rPr>
              <a:t>edition</a:t>
            </a:r>
            <a:endParaRPr lang="tr-TR" sz="1400" dirty="0">
              <a:latin typeface="Arial"/>
              <a:cs typeface="Arial"/>
            </a:endParaRPr>
          </a:p>
        </p:txBody>
      </p:sp>
      <p:pic>
        <p:nvPicPr>
          <p:cNvPr id="19"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22" name="Metin kutusu 21"/>
          <p:cNvSpPr txBox="1"/>
          <p:nvPr/>
        </p:nvSpPr>
        <p:spPr>
          <a:xfrm>
            <a:off x="284532" y="1592514"/>
            <a:ext cx="8478468" cy="584775"/>
          </a:xfrm>
          <a:prstGeom prst="rect">
            <a:avLst/>
          </a:prstGeom>
          <a:noFill/>
        </p:spPr>
        <p:txBody>
          <a:bodyPr wrap="square" rtlCol="0">
            <a:spAutoFit/>
          </a:bodyPr>
          <a:lstStyle/>
          <a:p>
            <a:r>
              <a:rPr lang="en-US" sz="1600" dirty="0">
                <a:solidFill>
                  <a:schemeClr val="accent3">
                    <a:lumMod val="50000"/>
                  </a:schemeClr>
                </a:solidFill>
                <a:latin typeface="Arial" panose="020B0604020202020204" pitchFamily="34" charset="0"/>
                <a:cs typeface="Arial" panose="020B0604020202020204" pitchFamily="34" charset="0"/>
              </a:rPr>
              <a:t>Very little of the world's energy consumption comes from renewable energy sources. Natural resources are rapidly consumed.</a:t>
            </a:r>
            <a:endParaRPr lang="tr-TR" sz="1600" dirty="0">
              <a:solidFill>
                <a:schemeClr val="accent3">
                  <a:lumMod val="50000"/>
                </a:schemeClr>
              </a:solidFill>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4"/>
          <a:stretch>
            <a:fillRect/>
          </a:stretch>
        </p:blipFill>
        <p:spPr>
          <a:xfrm>
            <a:off x="516713" y="2319087"/>
            <a:ext cx="3924848" cy="3591426"/>
          </a:xfrm>
          <a:prstGeom prst="rect">
            <a:avLst/>
          </a:prstGeom>
        </p:spPr>
      </p:pic>
    </p:spTree>
    <p:extLst>
      <p:ext uri="{BB962C8B-B14F-4D97-AF65-F5344CB8AC3E}">
        <p14:creationId xmlns:p14="http://schemas.microsoft.com/office/powerpoint/2010/main" val="41097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620485" y="1616383"/>
            <a:ext cx="8209141"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This photo taken from the satellite shows where the world's electricity energy is concentrated.</a:t>
            </a:r>
            <a:endParaRPr lang="tr-TR" sz="1600" dirty="0">
              <a:latin typeface="Arial" panose="020B0604020202020204" pitchFamily="34" charset="0"/>
              <a:cs typeface="Arial" panose="020B0604020202020204" pitchFamily="34" charset="0"/>
            </a:endParaRPr>
          </a:p>
        </p:txBody>
      </p:sp>
      <p:sp>
        <p:nvSpPr>
          <p:cNvPr id="6" name="Metin kutusu 5"/>
          <p:cNvSpPr txBox="1"/>
          <p:nvPr/>
        </p:nvSpPr>
        <p:spPr>
          <a:xfrm>
            <a:off x="703613" y="374469"/>
            <a:ext cx="7576457" cy="584775"/>
          </a:xfrm>
          <a:prstGeom prst="rect">
            <a:avLst/>
          </a:prstGeom>
          <a:noFill/>
        </p:spPr>
        <p:txBody>
          <a:bodyPr wrap="square" rtlCol="0">
            <a:spAutoFit/>
          </a:bodyPr>
          <a:lstStyle/>
          <a:p>
            <a:r>
              <a:rPr lang="tr-TR" sz="3200" dirty="0" err="1">
                <a:solidFill>
                  <a:schemeClr val="tx2"/>
                </a:solidFill>
                <a:latin typeface="Arial"/>
                <a:ea typeface="+mj-ea"/>
                <a:cs typeface="Arial"/>
              </a:rPr>
              <a:t>World</a:t>
            </a:r>
            <a:r>
              <a:rPr lang="tr-TR" sz="3200" dirty="0">
                <a:solidFill>
                  <a:schemeClr val="tx2"/>
                </a:solidFill>
                <a:latin typeface="Arial"/>
                <a:ea typeface="+mj-ea"/>
                <a:cs typeface="Arial"/>
              </a:rPr>
              <a:t> </a:t>
            </a:r>
            <a:r>
              <a:rPr lang="tr-TR" sz="3200" dirty="0" err="1">
                <a:solidFill>
                  <a:schemeClr val="tx2"/>
                </a:solidFill>
                <a:latin typeface="Arial"/>
                <a:ea typeface="+mj-ea"/>
                <a:cs typeface="Arial"/>
              </a:rPr>
              <a:t>Energy</a:t>
            </a:r>
            <a:r>
              <a:rPr lang="tr-TR" sz="3200" dirty="0">
                <a:solidFill>
                  <a:schemeClr val="tx2"/>
                </a:solidFill>
                <a:latin typeface="Arial"/>
                <a:ea typeface="+mj-ea"/>
                <a:cs typeface="Arial"/>
              </a:rPr>
              <a:t> </a:t>
            </a:r>
            <a:r>
              <a:rPr lang="tr-TR" sz="3200" dirty="0" err="1">
                <a:solidFill>
                  <a:schemeClr val="tx2"/>
                </a:solidFill>
                <a:latin typeface="Arial"/>
                <a:ea typeface="+mj-ea"/>
                <a:cs typeface="Arial"/>
              </a:rPr>
              <a:t>Consumption</a:t>
            </a:r>
            <a:endParaRPr lang="tr-TR" sz="3200" dirty="0">
              <a:solidFill>
                <a:schemeClr val="tx2"/>
              </a:solidFill>
              <a:latin typeface="Arial"/>
              <a:ea typeface="+mj-ea"/>
              <a:cs typeface="Arial"/>
            </a:endParaRPr>
          </a:p>
        </p:txBody>
      </p:sp>
      <p:pic>
        <p:nvPicPr>
          <p:cNvPr id="7" name="Picture 2" descr="\\Adbigfilesrv\cevre\RESİMLER\Logo, Afiş  &amp; İşaret\İÇDAŞ ÇELİK LOGO PNG - ARKA PLANSIZ ŞEFFAF.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34" y="2201158"/>
            <a:ext cx="8622592" cy="4442604"/>
          </a:xfrm>
          <a:prstGeom prst="rect">
            <a:avLst/>
          </a:prstGeom>
        </p:spPr>
      </p:pic>
    </p:spTree>
    <p:extLst>
      <p:ext uri="{BB962C8B-B14F-4D97-AF65-F5344CB8AC3E}">
        <p14:creationId xmlns:p14="http://schemas.microsoft.com/office/powerpoint/2010/main" val="1990349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28" y="3469357"/>
            <a:ext cx="3932413" cy="3155729"/>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3741" y="3469357"/>
            <a:ext cx="4123016" cy="3155728"/>
          </a:xfrm>
          <a:prstGeom prst="rect">
            <a:avLst/>
          </a:prstGeom>
        </p:spPr>
      </p:pic>
      <p:sp>
        <p:nvSpPr>
          <p:cNvPr id="15" name="Title 3"/>
          <p:cNvSpPr txBox="1">
            <a:spLocks/>
          </p:cNvSpPr>
          <p:nvPr/>
        </p:nvSpPr>
        <p:spPr>
          <a:xfrm>
            <a:off x="762000" y="381000"/>
            <a:ext cx="8153400" cy="732905"/>
          </a:xfrm>
          <a:prstGeom prst="rect">
            <a:avLst/>
          </a:prstGeom>
        </p:spPr>
        <p:txBody>
          <a:bodyPr vert="horz" anchor="ctr">
            <a:normAutofit/>
          </a:bodyPr>
          <a:lstStyle/>
          <a:p>
            <a:pPr lvl="0" defTabSz="914400">
              <a:spcBef>
                <a:spcPct val="0"/>
              </a:spcBef>
              <a:defRPr/>
            </a:pPr>
            <a:r>
              <a:rPr lang="tr-TR" sz="3200" dirty="0">
                <a:solidFill>
                  <a:schemeClr val="tx2"/>
                </a:solidFill>
                <a:latin typeface="Arial"/>
                <a:ea typeface="+mj-ea"/>
                <a:cs typeface="Arial"/>
              </a:rPr>
              <a:t>Global </a:t>
            </a:r>
            <a:r>
              <a:rPr lang="tr-TR" sz="3200" dirty="0" err="1">
                <a:solidFill>
                  <a:schemeClr val="tx2"/>
                </a:solidFill>
                <a:latin typeface="Arial"/>
                <a:ea typeface="+mj-ea"/>
                <a:cs typeface="Arial"/>
              </a:rPr>
              <a:t>Issues</a:t>
            </a:r>
            <a:r>
              <a:rPr lang="tr-TR" sz="3200" dirty="0">
                <a:solidFill>
                  <a:schemeClr val="tx2"/>
                </a:solidFill>
                <a:latin typeface="Arial"/>
                <a:ea typeface="+mj-ea"/>
                <a:cs typeface="Arial"/>
              </a:rPr>
              <a:t>: </a:t>
            </a:r>
            <a:r>
              <a:rPr lang="tr-TR" sz="3200" dirty="0" err="1">
                <a:solidFill>
                  <a:schemeClr val="tx2"/>
                </a:solidFill>
                <a:latin typeface="Arial"/>
                <a:ea typeface="+mj-ea"/>
                <a:cs typeface="Arial"/>
              </a:rPr>
              <a:t>Food</a:t>
            </a:r>
            <a:r>
              <a:rPr lang="tr-TR" sz="3200" dirty="0">
                <a:solidFill>
                  <a:schemeClr val="tx2"/>
                </a:solidFill>
                <a:latin typeface="Arial"/>
                <a:ea typeface="+mj-ea"/>
                <a:cs typeface="Arial"/>
              </a:rPr>
              <a:t> </a:t>
            </a:r>
            <a:r>
              <a:rPr lang="tr-TR" sz="3200" dirty="0" err="1">
                <a:solidFill>
                  <a:schemeClr val="tx2"/>
                </a:solidFill>
                <a:latin typeface="Arial"/>
                <a:ea typeface="+mj-ea"/>
                <a:cs typeface="Arial"/>
              </a:rPr>
              <a:t>Safety</a:t>
            </a:r>
            <a:endParaRPr lang="tr-TR" sz="3200" dirty="0">
              <a:solidFill>
                <a:schemeClr val="tx2"/>
              </a:solidFill>
              <a:latin typeface="Arial"/>
              <a:ea typeface="+mj-ea"/>
              <a:cs typeface="Arial"/>
            </a:endParaRPr>
          </a:p>
        </p:txBody>
      </p:sp>
      <p:pic>
        <p:nvPicPr>
          <p:cNvPr id="6" name="Picture 2" descr="\\Adbigfilesrv\cevre\RESİMLER\Logo, Afiş  &amp; İşaret\İÇDAŞ ÇELİK LOGO PNG - ARKA PLANSIZ ŞEFFAF.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87829" y="1591920"/>
            <a:ext cx="8055427" cy="187743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One of the biggest problems in the world that its population has exceeded </a:t>
            </a:r>
            <a:r>
              <a:rPr lang="tr-TR" sz="1600" dirty="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bilolion</a:t>
            </a:r>
            <a:r>
              <a:rPr lang="en-US" sz="1600" dirty="0">
                <a:latin typeface="Arial" panose="020B0604020202020204" pitchFamily="34" charset="0"/>
                <a:cs typeface="Arial" panose="020B0604020202020204" pitchFamily="34" charset="0"/>
              </a:rPr>
              <a:t> is Food Safety.</a:t>
            </a:r>
            <a:br>
              <a:rPr lang="en-US" sz="1600" dirty="0">
                <a:latin typeface="Arial" panose="020B0604020202020204" pitchFamily="34" charset="0"/>
                <a:cs typeface="Arial" panose="020B0604020202020204" pitchFamily="34" charset="0"/>
              </a:rPr>
            </a:br>
            <a:r>
              <a:rPr lang="tr-T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870 million people a year are undernourished.</a:t>
            </a:r>
            <a:br>
              <a:rPr lang="en-US" sz="1600" dirty="0">
                <a:latin typeface="Arial" panose="020B0604020202020204" pitchFamily="34" charset="0"/>
                <a:cs typeface="Arial" panose="020B0604020202020204" pitchFamily="34" charset="0"/>
              </a:rPr>
            </a:br>
            <a:r>
              <a:rPr lang="tr-TR"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According to the United Nations Food and Agriculture Organization (FOA)</a:t>
            </a:r>
            <a:r>
              <a:rPr lang="tr-TR"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1.3 billion tons of food is wasted.</a:t>
            </a:r>
            <a:br>
              <a:rPr lang="en-US" sz="1600" dirty="0">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Projects should be developed and supported to reduce food waste and squander in worldwide</a:t>
            </a:r>
            <a:r>
              <a:rPr lang="tr-T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tr-TR" b="1" dirty="0">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0118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tr-TR" dirty="0"/>
              <a:t>Global </a:t>
            </a:r>
            <a:r>
              <a:rPr lang="tr-TR" dirty="0" err="1"/>
              <a:t>Issues</a:t>
            </a:r>
            <a:r>
              <a:rPr lang="tr-TR" dirty="0"/>
              <a:t>: </a:t>
            </a:r>
            <a:r>
              <a:rPr lang="tr-TR" dirty="0" err="1"/>
              <a:t>Water</a:t>
            </a:r>
            <a:r>
              <a:rPr lang="tr-TR" dirty="0"/>
              <a:t> Security</a:t>
            </a:r>
            <a:endParaRPr lang="tr-TR" sz="3200" dirty="0">
              <a:latin typeface="Arial"/>
              <a:cs typeface="Arial"/>
            </a:endParaRPr>
          </a:p>
        </p:txBody>
      </p:sp>
      <p:pic>
        <p:nvPicPr>
          <p:cNvPr id="7"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794658" y="1610930"/>
            <a:ext cx="7968342" cy="830997"/>
          </a:xfrm>
          <a:prstGeom prst="rect">
            <a:avLst/>
          </a:prstGeom>
          <a:noFill/>
        </p:spPr>
        <p:txBody>
          <a:bodyPr wrap="square" rtlCol="0">
            <a:spAutoFit/>
          </a:bodyPr>
          <a:lstStyle/>
          <a:p>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Water security has been defined as "the reliable availability of an acceptable quantity and quality of water for health, livelihoods and production, coupled with an acceptable level of water-related risks"</a:t>
            </a:r>
          </a:p>
        </p:txBody>
      </p:sp>
      <p:sp>
        <p:nvSpPr>
          <p:cNvPr id="3" name="AutoShape 2" descr="kuraklık uydu foto aral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 name="AutoShape 4" descr="kuraklık uydu foto aral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1" name="Resi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976" y="2441926"/>
            <a:ext cx="8455024" cy="4269425"/>
          </a:xfrm>
          <a:prstGeom prst="rect">
            <a:avLst/>
          </a:prstGeom>
        </p:spPr>
      </p:pic>
    </p:spTree>
    <p:extLst>
      <p:ext uri="{BB962C8B-B14F-4D97-AF65-F5344CB8AC3E}">
        <p14:creationId xmlns:p14="http://schemas.microsoft.com/office/powerpoint/2010/main" val="1099993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tr-TR" dirty="0"/>
              <a:t>Global </a:t>
            </a:r>
            <a:r>
              <a:rPr lang="tr-TR" dirty="0" err="1"/>
              <a:t>Issues</a:t>
            </a:r>
            <a:r>
              <a:rPr lang="tr-TR" dirty="0"/>
              <a:t>: </a:t>
            </a:r>
            <a:r>
              <a:rPr lang="tr-TR" dirty="0" err="1"/>
              <a:t>Water</a:t>
            </a:r>
            <a:r>
              <a:rPr lang="tr-TR" dirty="0"/>
              <a:t> </a:t>
            </a:r>
            <a:r>
              <a:rPr lang="tr-TR" dirty="0" err="1"/>
              <a:t>Security</a:t>
            </a:r>
            <a:endParaRPr lang="tr-TR" sz="3200" dirty="0">
              <a:latin typeface="Arial"/>
              <a:cs typeface="Arial"/>
            </a:endParaRPr>
          </a:p>
        </p:txBody>
      </p:sp>
      <p:pic>
        <p:nvPicPr>
          <p:cNvPr id="7"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kuraklık uydu foto aral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 name="AutoShape 4" descr="kuraklık uydu foto aral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 y="1779629"/>
            <a:ext cx="8153401" cy="4977442"/>
          </a:xfrm>
          <a:prstGeom prst="rect">
            <a:avLst/>
          </a:prstGeom>
        </p:spPr>
      </p:pic>
      <p:sp>
        <p:nvSpPr>
          <p:cNvPr id="10" name="Metin kutusu 9"/>
          <p:cNvSpPr txBox="1"/>
          <p:nvPr/>
        </p:nvSpPr>
        <p:spPr>
          <a:xfrm>
            <a:off x="609599" y="1779629"/>
            <a:ext cx="8153400" cy="338554"/>
          </a:xfrm>
          <a:prstGeom prst="rect">
            <a:avLst/>
          </a:prstGeom>
          <a:solidFill>
            <a:schemeClr val="bg1">
              <a:alpha val="60000"/>
            </a:schemeClr>
          </a:solidFill>
        </p:spPr>
        <p:txBody>
          <a:bodyPr wrap="square" rtlCol="0">
            <a:spAutoFit/>
          </a:bodyPr>
          <a:lstStyle/>
          <a:p>
            <a:pPr algn="ctr"/>
            <a:endParaRPr lang="tr-TR" sz="1600" dirty="0">
              <a:latin typeface="Arial" panose="020B0604020202020204" pitchFamily="34" charset="0"/>
              <a:cs typeface="Arial" panose="020B0604020202020204" pitchFamily="34" charset="0"/>
            </a:endParaRPr>
          </a:p>
        </p:txBody>
      </p:sp>
      <p:sp>
        <p:nvSpPr>
          <p:cNvPr id="11" name="Metin kutusu 10"/>
          <p:cNvSpPr txBox="1"/>
          <p:nvPr/>
        </p:nvSpPr>
        <p:spPr>
          <a:xfrm>
            <a:off x="609600" y="1745595"/>
            <a:ext cx="8153400" cy="338554"/>
          </a:xfrm>
          <a:prstGeom prst="rect">
            <a:avLst/>
          </a:prstGeom>
          <a:solidFill>
            <a:schemeClr val="bg1">
              <a:alpha val="60000"/>
            </a:schemeClr>
          </a:solidFill>
        </p:spPr>
        <p:txBody>
          <a:bodyPr wrap="square" rtlCol="0">
            <a:spAutoFit/>
          </a:bodyPr>
          <a:lstStyle/>
          <a:p>
            <a:pPr algn="ctr"/>
            <a:r>
              <a:rPr lang="en-US" sz="1600">
                <a:latin typeface="Arial" panose="020B0604020202020204" pitchFamily="34" charset="0"/>
                <a:cs typeface="Arial" panose="020B0604020202020204" pitchFamily="34" charset="0"/>
              </a:rPr>
              <a:t>Drought is an important Water Safety component.</a:t>
            </a:r>
            <a:endParaRPr lang="tr-T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478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tr-TR" dirty="0"/>
              <a:t>Global </a:t>
            </a:r>
            <a:r>
              <a:rPr lang="tr-TR" dirty="0" err="1"/>
              <a:t>Issues</a:t>
            </a:r>
            <a:r>
              <a:rPr lang="tr-TR" dirty="0"/>
              <a:t>: </a:t>
            </a:r>
            <a:r>
              <a:rPr lang="tr-TR" dirty="0" err="1"/>
              <a:t>Water</a:t>
            </a:r>
            <a:r>
              <a:rPr lang="tr-TR" dirty="0"/>
              <a:t> </a:t>
            </a:r>
            <a:r>
              <a:rPr lang="tr-TR" dirty="0" err="1"/>
              <a:t>Security</a:t>
            </a:r>
            <a:endParaRPr lang="tr-TR" sz="3200" dirty="0">
              <a:latin typeface="Arial"/>
              <a:cs typeface="Arial"/>
            </a:endParaRPr>
          </a:p>
        </p:txBody>
      </p:sp>
      <p:pic>
        <p:nvPicPr>
          <p:cNvPr id="7"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kuraklık uydu foto aral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 name="AutoShape 4" descr="kuraklık uydu foto aral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3" name="Metin kutusu 12"/>
          <p:cNvSpPr txBox="1"/>
          <p:nvPr/>
        </p:nvSpPr>
        <p:spPr>
          <a:xfrm>
            <a:off x="609600" y="1628160"/>
            <a:ext cx="731090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Apart from drought, the </a:t>
            </a:r>
            <a:r>
              <a:rPr lang="tr-TR" sz="1600" dirty="0" err="1">
                <a:latin typeface="Arial" panose="020B0604020202020204" pitchFamily="34" charset="0"/>
                <a:cs typeface="Arial" panose="020B0604020202020204" pitchFamily="34" charset="0"/>
              </a:rPr>
              <a:t>floods</a:t>
            </a:r>
            <a:r>
              <a:rPr lang="en-US" sz="1600" dirty="0">
                <a:latin typeface="Arial" panose="020B0604020202020204" pitchFamily="34" charset="0"/>
                <a:cs typeface="Arial" panose="020B0604020202020204" pitchFamily="34" charset="0"/>
              </a:rPr>
              <a:t> is also an important water safety factor that negatively affects people's lives.</a:t>
            </a:r>
          </a:p>
        </p:txBody>
      </p:sp>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212935"/>
            <a:ext cx="8153400" cy="4447396"/>
          </a:xfrm>
          <a:prstGeom prst="rect">
            <a:avLst/>
          </a:prstGeom>
        </p:spPr>
      </p:pic>
    </p:spTree>
    <p:extLst>
      <p:ext uri="{BB962C8B-B14F-4D97-AF65-F5344CB8AC3E}">
        <p14:creationId xmlns:p14="http://schemas.microsoft.com/office/powerpoint/2010/main" val="2607410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5F127E-EEDF-4B1B-84E7-14EBDE93A8AD}"/>
              </a:ext>
            </a:extLst>
          </p:cNvPr>
          <p:cNvSpPr>
            <a:spLocks noGrp="1"/>
          </p:cNvSpPr>
          <p:nvPr>
            <p:ph type="title"/>
          </p:nvPr>
        </p:nvSpPr>
        <p:spPr/>
        <p:txBody>
          <a:bodyPr/>
          <a:lstStyle/>
          <a:p>
            <a:endParaRPr lang="tr-TR"/>
          </a:p>
        </p:txBody>
      </p:sp>
      <p:pic>
        <p:nvPicPr>
          <p:cNvPr id="6" name="İçerik Yer Tutucusu 5">
            <a:extLst>
              <a:ext uri="{FF2B5EF4-FFF2-40B4-BE49-F238E27FC236}">
                <a16:creationId xmlns:a16="http://schemas.microsoft.com/office/drawing/2014/main" id="{9F7A811D-2413-40C6-A4B3-553018F0C8F3}"/>
              </a:ext>
            </a:extLst>
          </p:cNvPr>
          <p:cNvPicPr>
            <a:picLocks noGrp="1" noChangeAspect="1"/>
          </p:cNvPicPr>
          <p:nvPr>
            <p:ph sz="quarter" idx="1"/>
          </p:nvPr>
        </p:nvPicPr>
        <p:blipFill>
          <a:blip r:embed="rId2"/>
          <a:stretch>
            <a:fillRect/>
          </a:stretch>
        </p:blipFill>
        <p:spPr>
          <a:xfrm>
            <a:off x="0" y="0"/>
            <a:ext cx="9144000" cy="6858000"/>
          </a:xfrm>
        </p:spPr>
      </p:pic>
    </p:spTree>
    <p:extLst>
      <p:ext uri="{BB962C8B-B14F-4D97-AF65-F5344CB8AC3E}">
        <p14:creationId xmlns:p14="http://schemas.microsoft.com/office/powerpoint/2010/main" val="2885357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BIODIVERSITY</a:t>
            </a:r>
          </a:p>
        </p:txBody>
      </p:sp>
      <p:sp>
        <p:nvSpPr>
          <p:cNvPr id="3" name="İçerik Yer Tutucusu 2"/>
          <p:cNvSpPr>
            <a:spLocks noGrp="1"/>
          </p:cNvSpPr>
          <p:nvPr>
            <p:ph sz="quarter" idx="1"/>
          </p:nvPr>
        </p:nvSpPr>
        <p:spPr/>
        <p:txBody>
          <a:bodyPr/>
          <a:lstStyle/>
          <a:p>
            <a:endParaRPr lang="tr-TR"/>
          </a:p>
        </p:txBody>
      </p:sp>
      <p:pic>
        <p:nvPicPr>
          <p:cNvPr id="5"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926" y="1722896"/>
            <a:ext cx="2924183" cy="1950720"/>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834" y="1722896"/>
            <a:ext cx="2926080" cy="1950720"/>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926" y="3954636"/>
            <a:ext cx="2926080" cy="1950720"/>
          </a:xfrm>
          <a:prstGeom prst="rect">
            <a:avLst/>
          </a:prstGeom>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3834" y="3954636"/>
            <a:ext cx="2926080" cy="1950720"/>
          </a:xfrm>
          <a:prstGeom prst="rect">
            <a:avLst/>
          </a:prstGeom>
        </p:spPr>
      </p:pic>
    </p:spTree>
    <p:extLst>
      <p:ext uri="{BB962C8B-B14F-4D97-AF65-F5344CB8AC3E}">
        <p14:creationId xmlns:p14="http://schemas.microsoft.com/office/powerpoint/2010/main" val="890597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tr-TR" dirty="0"/>
              <a:t>Global </a:t>
            </a:r>
            <a:r>
              <a:rPr lang="tr-TR" dirty="0" err="1"/>
              <a:t>Issues</a:t>
            </a:r>
            <a:r>
              <a:rPr lang="tr-TR" dirty="0"/>
              <a:t>: </a:t>
            </a:r>
            <a:r>
              <a:rPr lang="tr-TR" dirty="0" err="1"/>
              <a:t>Decreasing</a:t>
            </a:r>
            <a:r>
              <a:rPr lang="tr-TR" dirty="0"/>
              <a:t> of </a:t>
            </a:r>
            <a:r>
              <a:rPr lang="tr-TR" dirty="0" err="1"/>
              <a:t>Biodiversity</a:t>
            </a:r>
            <a:endParaRPr lang="tr-TR" sz="3200" dirty="0">
              <a:latin typeface="Arial"/>
              <a:cs typeface="Arial"/>
            </a:endParaRPr>
          </a:p>
        </p:txBody>
      </p:sp>
      <p:pic>
        <p:nvPicPr>
          <p:cNvPr id="5"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609599" y="1573964"/>
            <a:ext cx="8251371" cy="646331"/>
          </a:xfrm>
          <a:prstGeom prst="rect">
            <a:avLst/>
          </a:prstGeom>
          <a:noFill/>
        </p:spPr>
        <p:txBody>
          <a:bodyPr wrap="square" rtlCol="0">
            <a:spAutoFit/>
          </a:bodyPr>
          <a:lstStyle/>
          <a:p>
            <a:pPr algn="just"/>
            <a:r>
              <a:rPr lang="tr-TR" dirty="0" err="1"/>
              <a:t>All</a:t>
            </a:r>
            <a:r>
              <a:rPr lang="tr-TR" dirty="0"/>
              <a:t> </a:t>
            </a:r>
            <a:r>
              <a:rPr lang="tr-TR" dirty="0" err="1"/>
              <a:t>the</a:t>
            </a:r>
            <a:r>
              <a:rPr lang="tr-TR" dirty="0"/>
              <a:t> </a:t>
            </a:r>
            <a:r>
              <a:rPr lang="en-US" dirty="0"/>
              <a:t>creatures in the ecosystem are connected to one another. Many life species including humans are negatively affected by decrease in species.</a:t>
            </a:r>
            <a:endParaRPr lang="tr-TR" dirty="0">
              <a:latin typeface="Arial" panose="020B0604020202020204" pitchFamily="34" charset="0"/>
              <a:cs typeface="Arial" panose="020B0604020202020204" pitchFamily="34" charset="0"/>
            </a:endParaRPr>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278" y="2461260"/>
            <a:ext cx="2926080" cy="1950720"/>
          </a:xfrm>
          <a:prstGeom prst="rect">
            <a:avLst/>
          </a:prstGeom>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260" y="2461260"/>
            <a:ext cx="2926080" cy="1990905"/>
          </a:xfrm>
          <a:prstGeom prst="rect">
            <a:avLst/>
          </a:prstGeom>
        </p:spPr>
      </p:pic>
      <p:pic>
        <p:nvPicPr>
          <p:cNvPr id="8" name="Resi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8718" y="2461260"/>
            <a:ext cx="2562252" cy="1964666"/>
          </a:xfrm>
          <a:prstGeom prst="rect">
            <a:avLst/>
          </a:prstGeom>
        </p:spPr>
      </p:pic>
      <p:pic>
        <p:nvPicPr>
          <p:cNvPr id="9" name="Resim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278" y="4619056"/>
            <a:ext cx="2926080" cy="1935480"/>
          </a:xfrm>
          <a:prstGeom prst="rect">
            <a:avLst/>
          </a:prstGeom>
        </p:spPr>
      </p:pic>
      <p:pic>
        <p:nvPicPr>
          <p:cNvPr id="10" name="Resim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3736" y="4619056"/>
            <a:ext cx="2926080" cy="1987484"/>
          </a:xfrm>
          <a:prstGeom prst="rect">
            <a:avLst/>
          </a:prstGeom>
        </p:spPr>
      </p:pic>
      <p:pic>
        <p:nvPicPr>
          <p:cNvPr id="11" name="Resim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9194" y="4619056"/>
            <a:ext cx="2531776" cy="1987484"/>
          </a:xfrm>
          <a:prstGeom prst="rect">
            <a:avLst/>
          </a:prstGeom>
        </p:spPr>
      </p:pic>
    </p:spTree>
    <p:extLst>
      <p:ext uri="{BB962C8B-B14F-4D97-AF65-F5344CB8AC3E}">
        <p14:creationId xmlns:p14="http://schemas.microsoft.com/office/powerpoint/2010/main" val="1683541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Mass</a:t>
            </a:r>
            <a:r>
              <a:rPr lang="tr-TR" dirty="0"/>
              <a:t> </a:t>
            </a:r>
            <a:r>
              <a:rPr lang="tr-TR" dirty="0" err="1"/>
              <a:t>Extinction</a:t>
            </a:r>
            <a:r>
              <a:rPr lang="tr-TR" dirty="0"/>
              <a:t>.</a:t>
            </a:r>
          </a:p>
        </p:txBody>
      </p:sp>
      <p:sp>
        <p:nvSpPr>
          <p:cNvPr id="3" name="İçerik Yer Tutucusu 2"/>
          <p:cNvSpPr>
            <a:spLocks noGrp="1"/>
          </p:cNvSpPr>
          <p:nvPr>
            <p:ph sz="quarter" idx="1"/>
          </p:nvPr>
        </p:nvSpPr>
        <p:spPr>
          <a:xfrm>
            <a:off x="609599" y="1589566"/>
            <a:ext cx="8334704" cy="4748171"/>
          </a:xfrm>
        </p:spPr>
        <p:txBody>
          <a:bodyPr>
            <a:normAutofit/>
          </a:bodyPr>
          <a:lstStyle/>
          <a:p>
            <a:r>
              <a:rPr lang="en-US" sz="1800" dirty="0"/>
              <a:t>They are referred to as periods in world history when a large number of unusual species disappeared at the same time or in a limited period of time.</a:t>
            </a:r>
            <a:endParaRPr lang="tr-TR" sz="1800" dirty="0"/>
          </a:p>
          <a:p>
            <a:r>
              <a:rPr lang="en-US" sz="1800" dirty="0"/>
              <a:t>There have been 5 mass extinctions in the world.</a:t>
            </a:r>
          </a:p>
          <a:p>
            <a:r>
              <a:rPr lang="en-US" sz="1800" dirty="0"/>
              <a:t>According to the studies, the 6th mass extinction caused by human beings, the </a:t>
            </a:r>
            <a:r>
              <a:rPr lang="en-US" sz="1800" b="1" dirty="0">
                <a:solidFill>
                  <a:srgbClr val="FF6600"/>
                </a:solidFill>
              </a:rPr>
              <a:t>Anthropogenic</a:t>
            </a:r>
            <a:r>
              <a:rPr lang="en-US" sz="1800" dirty="0"/>
              <a:t> period started.</a:t>
            </a:r>
            <a:endParaRPr lang="tr-TR" sz="1800"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429000"/>
            <a:ext cx="4146667" cy="2160000"/>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234" y="3429000"/>
            <a:ext cx="3844286" cy="2160000"/>
          </a:xfrm>
          <a:prstGeom prst="rect">
            <a:avLst/>
          </a:prstGeom>
        </p:spPr>
      </p:pic>
    </p:spTree>
    <p:extLst>
      <p:ext uri="{BB962C8B-B14F-4D97-AF65-F5344CB8AC3E}">
        <p14:creationId xmlns:p14="http://schemas.microsoft.com/office/powerpoint/2010/main" val="3782496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488" y="76200"/>
            <a:ext cx="8576511" cy="1173162"/>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tr-TR" dirty="0" err="1"/>
              <a:t>Aim</a:t>
            </a:r>
            <a:r>
              <a:rPr lang="tr-TR" dirty="0"/>
              <a:t> </a:t>
            </a:r>
            <a:r>
              <a:rPr lang="tr-TR" dirty="0" err="1"/>
              <a:t>and</a:t>
            </a:r>
            <a:r>
              <a:rPr lang="tr-TR" dirty="0"/>
              <a:t> </a:t>
            </a:r>
            <a:r>
              <a:rPr lang="tr-TR" dirty="0" err="1"/>
              <a:t>Content</a:t>
            </a:r>
            <a:endParaRPr lang="tr-TR" sz="2800" dirty="0">
              <a:latin typeface="Arial"/>
              <a:cs typeface="Arial"/>
            </a:endParaRPr>
          </a:p>
        </p:txBody>
      </p:sp>
      <p:sp>
        <p:nvSpPr>
          <p:cNvPr id="4" name="Rechteck 6"/>
          <p:cNvSpPr>
            <a:spLocks noChangeArrowheads="1"/>
          </p:cNvSpPr>
          <p:nvPr/>
        </p:nvSpPr>
        <p:spPr bwMode="auto">
          <a:xfrm>
            <a:off x="301625" y="1428749"/>
            <a:ext cx="8651875" cy="2065077"/>
          </a:xfrm>
          <a:prstGeom prst="rect">
            <a:avLst/>
          </a:prstGeom>
          <a:noFill/>
          <a:ln w="9525">
            <a:noFill/>
            <a:miter lim="800000"/>
            <a:headEnd/>
            <a:tailEnd/>
          </a:ln>
          <a:effectLst/>
        </p:spPr>
        <p:txBody>
          <a:bodyPr>
            <a:prstTxWarp prst="textNoShape">
              <a:avLst/>
            </a:prstTxWarp>
          </a:bodyPr>
          <a:lstStyle/>
          <a:p>
            <a:pPr marL="342900" indent="-342900" algn="just" eaLnBrk="0" hangingPunct="0">
              <a:lnSpc>
                <a:spcPct val="150000"/>
              </a:lnSpc>
            </a:pPr>
            <a:r>
              <a:rPr lang="tr-TR" sz="2400" dirty="0">
                <a:latin typeface="Arial"/>
                <a:cs typeface="Arial"/>
              </a:rPr>
              <a:t>	</a:t>
            </a:r>
            <a:r>
              <a:rPr lang="en-US" sz="2400" dirty="0"/>
              <a:t>Through this training presentation, it was aimed to promote sustainability and give information about our company's activities in the field of sustainability to our stakeholders</a:t>
            </a:r>
            <a:endParaRPr lang="tr-TR" sz="2400" dirty="0">
              <a:solidFill>
                <a:schemeClr val="tx1"/>
              </a:solidFill>
              <a:effectLst/>
              <a:latin typeface="Arial"/>
              <a:cs typeface="Arial"/>
            </a:endParaRPr>
          </a:p>
        </p:txBody>
      </p:sp>
      <p:pic>
        <p:nvPicPr>
          <p:cNvPr id="6"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ürdürülebilirlik ile ilgili görsel sonucu"/>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3493826"/>
            <a:ext cx="9144000" cy="3429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ctr">
            <a:normAutofit/>
          </a:bodyPr>
          <a:lstStyle/>
          <a:p>
            <a:pPr>
              <a:defRPr/>
            </a:pPr>
            <a:r>
              <a:rPr lang="tr-TR" dirty="0" err="1"/>
              <a:t>Biodiversity</a:t>
            </a:r>
            <a:r>
              <a:rPr lang="en-US" dirty="0"/>
              <a:t> </a:t>
            </a:r>
            <a:r>
              <a:rPr lang="tr-TR" dirty="0"/>
              <a:t>R</a:t>
            </a:r>
            <a:r>
              <a:rPr lang="en-US" dirty="0" err="1"/>
              <a:t>eports</a:t>
            </a:r>
            <a:endParaRPr lang="de-DE" dirty="0">
              <a:cs typeface="Arial"/>
            </a:endParaRPr>
          </a:p>
        </p:txBody>
      </p:sp>
      <p:pic>
        <p:nvPicPr>
          <p:cNvPr id="5"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68238" y="5804247"/>
            <a:ext cx="9075761" cy="923330"/>
          </a:xfrm>
          <a:prstGeom prst="rect">
            <a:avLst/>
          </a:prstGeom>
          <a:noFill/>
        </p:spPr>
        <p:txBody>
          <a:bodyPr wrap="square" rtlCol="0">
            <a:spAutoFit/>
          </a:bodyPr>
          <a:lstStyle/>
          <a:p>
            <a:r>
              <a:rPr lang="en-US" dirty="0"/>
              <a:t>Since 2013, we have been monitoring the biodiversity around our facilities. Our biodiversity studies are published on our website.</a:t>
            </a:r>
            <a:endParaRPr lang="tr-TR" dirty="0"/>
          </a:p>
          <a:p>
            <a:r>
              <a:rPr lang="tr-TR" dirty="0">
                <a:hlinkClick r:id="rId4"/>
              </a:rPr>
              <a:t>https://www.icdas.com.tr/pages/8925/2716/f/tr-TR/Biyocesitlilik_Calismalari.aspx</a:t>
            </a:r>
            <a:endParaRPr lang="tr-TR" dirty="0"/>
          </a:p>
        </p:txBody>
      </p:sp>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718" y="1623444"/>
            <a:ext cx="2160000" cy="3055343"/>
          </a:xfrm>
          <a:prstGeom prst="rect">
            <a:avLst/>
          </a:prstGeom>
          <a:ln>
            <a:solidFill>
              <a:schemeClr val="accent1"/>
            </a:solidFill>
          </a:ln>
        </p:spPr>
      </p:pic>
      <p:pic>
        <p:nvPicPr>
          <p:cNvPr id="7" name="Resim 6"/>
          <p:cNvPicPr>
            <a:picLocks noChangeAspect="1"/>
          </p:cNvPicPr>
          <p:nvPr/>
        </p:nvPicPr>
        <p:blipFill>
          <a:blip r:embed="rId6"/>
          <a:stretch>
            <a:fillRect/>
          </a:stretch>
        </p:blipFill>
        <p:spPr>
          <a:xfrm>
            <a:off x="766817" y="2731124"/>
            <a:ext cx="2160000" cy="3054066"/>
          </a:xfrm>
          <a:prstGeom prst="rect">
            <a:avLst/>
          </a:prstGeom>
          <a:ln>
            <a:solidFill>
              <a:schemeClr val="accent1"/>
            </a:solidFill>
          </a:ln>
        </p:spPr>
      </p:pic>
      <p:pic>
        <p:nvPicPr>
          <p:cNvPr id="8" name="Resim 7"/>
          <p:cNvPicPr>
            <a:picLocks noChangeAspect="1"/>
          </p:cNvPicPr>
          <p:nvPr/>
        </p:nvPicPr>
        <p:blipFill>
          <a:blip r:embed="rId7"/>
          <a:stretch>
            <a:fillRect/>
          </a:stretch>
        </p:blipFill>
        <p:spPr>
          <a:xfrm>
            <a:off x="1984218" y="1623444"/>
            <a:ext cx="2160000" cy="3059669"/>
          </a:xfrm>
          <a:prstGeom prst="rect">
            <a:avLst/>
          </a:prstGeom>
          <a:ln>
            <a:solidFill>
              <a:schemeClr val="accent1"/>
            </a:solidFill>
          </a:ln>
        </p:spPr>
      </p:pic>
      <p:pic>
        <p:nvPicPr>
          <p:cNvPr id="9" name="Resim 8"/>
          <p:cNvPicPr>
            <a:picLocks noChangeAspect="1"/>
          </p:cNvPicPr>
          <p:nvPr/>
        </p:nvPicPr>
        <p:blipFill>
          <a:blip r:embed="rId8"/>
          <a:stretch>
            <a:fillRect/>
          </a:stretch>
        </p:blipFill>
        <p:spPr>
          <a:xfrm>
            <a:off x="2830617" y="2692285"/>
            <a:ext cx="2160000" cy="3072620"/>
          </a:xfrm>
          <a:prstGeom prst="rect">
            <a:avLst/>
          </a:prstGeom>
          <a:ln>
            <a:solidFill>
              <a:schemeClr val="accent1"/>
            </a:solidFill>
          </a:ln>
        </p:spPr>
      </p:pic>
      <p:pic>
        <p:nvPicPr>
          <p:cNvPr id="6" name="Resim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5798" y="1623444"/>
            <a:ext cx="2196000" cy="3074400"/>
          </a:xfrm>
          <a:prstGeom prst="rect">
            <a:avLst/>
          </a:prstGeom>
        </p:spPr>
      </p:pic>
      <p:pic>
        <p:nvPicPr>
          <p:cNvPr id="10" name="Resim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0516" y="2788627"/>
            <a:ext cx="2160000" cy="3034677"/>
          </a:xfrm>
          <a:prstGeom prst="rect">
            <a:avLst/>
          </a:prstGeom>
        </p:spPr>
      </p:pic>
      <p:pic>
        <p:nvPicPr>
          <p:cNvPr id="11" name="Resim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45699" y="1599812"/>
            <a:ext cx="2254331" cy="2984938"/>
          </a:xfrm>
          <a:prstGeom prst="rect">
            <a:avLst/>
          </a:prstGeom>
        </p:spPr>
      </p:pic>
    </p:spTree>
    <p:extLst>
      <p:ext uri="{BB962C8B-B14F-4D97-AF65-F5344CB8AC3E}">
        <p14:creationId xmlns:p14="http://schemas.microsoft.com/office/powerpoint/2010/main" val="119600676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tr-TR" dirty="0"/>
              <a:t>Global </a:t>
            </a:r>
            <a:r>
              <a:rPr lang="tr-TR" dirty="0" err="1"/>
              <a:t>Issues</a:t>
            </a:r>
            <a:r>
              <a:rPr lang="tr-TR" dirty="0"/>
              <a:t>: </a:t>
            </a:r>
            <a:r>
              <a:rPr lang="tr-TR" dirty="0" err="1"/>
              <a:t>Wastes</a:t>
            </a:r>
            <a:endParaRPr lang="tr-TR" sz="3200" dirty="0">
              <a:latin typeface="Arial"/>
              <a:cs typeface="Arial"/>
            </a:endParaRPr>
          </a:p>
        </p:txBody>
      </p:sp>
      <p:pic>
        <p:nvPicPr>
          <p:cNvPr id="7"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609600" y="1861457"/>
            <a:ext cx="8022771" cy="646331"/>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Waste generates significant amounts of emissions as well as causing pollution both in the environment and in water resources.</a:t>
            </a:r>
            <a:endParaRPr lang="tr-TR" dirty="0">
              <a:latin typeface="Arial" panose="020B0604020202020204" pitchFamily="34" charset="0"/>
              <a:cs typeface="Arial" panose="020B0604020202020204" pitchFamily="34" charset="0"/>
            </a:endParaRPr>
          </a:p>
        </p:txBody>
      </p:sp>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142" y="3275962"/>
            <a:ext cx="3756229" cy="2901132"/>
          </a:xfrm>
          <a:prstGeom prst="rect">
            <a:avLst/>
          </a:prstGeom>
          <a:ln>
            <a:solidFill>
              <a:schemeClr val="accent1"/>
            </a:solidFill>
          </a:ln>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255" y="3275962"/>
            <a:ext cx="4351698" cy="2901132"/>
          </a:xfrm>
          <a:prstGeom prst="rect">
            <a:avLst/>
          </a:prstGeom>
          <a:ln>
            <a:solidFill>
              <a:schemeClr val="accent1"/>
            </a:solidFill>
          </a:ln>
        </p:spPr>
      </p:pic>
    </p:spTree>
    <p:extLst>
      <p:ext uri="{BB962C8B-B14F-4D97-AF65-F5344CB8AC3E}">
        <p14:creationId xmlns:p14="http://schemas.microsoft.com/office/powerpoint/2010/main" val="595869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tr-TR" dirty="0"/>
              <a:t>Global </a:t>
            </a:r>
            <a:r>
              <a:rPr lang="tr-TR" dirty="0" err="1"/>
              <a:t>Issues</a:t>
            </a:r>
            <a:r>
              <a:rPr lang="tr-TR" dirty="0"/>
              <a:t>: </a:t>
            </a:r>
            <a:r>
              <a:rPr lang="tr-TR" dirty="0" err="1"/>
              <a:t>Energy</a:t>
            </a:r>
            <a:r>
              <a:rPr lang="tr-TR" dirty="0"/>
              <a:t> </a:t>
            </a:r>
            <a:r>
              <a:rPr lang="tr-TR" dirty="0" err="1"/>
              <a:t>Security</a:t>
            </a:r>
            <a:endParaRPr lang="tr-TR" sz="3200" dirty="0">
              <a:latin typeface="Arial"/>
              <a:cs typeface="Arial"/>
            </a:endParaRPr>
          </a:p>
        </p:txBody>
      </p:sp>
      <p:pic>
        <p:nvPicPr>
          <p:cNvPr id="5"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490623" y="1607866"/>
            <a:ext cx="8370041" cy="923330"/>
          </a:xfrm>
          <a:prstGeom prst="rect">
            <a:avLst/>
          </a:prstGeom>
          <a:noFill/>
        </p:spPr>
        <p:txBody>
          <a:bodyPr wrap="square" rtlCol="0">
            <a:spAutoFit/>
          </a:bodyPr>
          <a:lstStyle/>
          <a:p>
            <a:r>
              <a:rPr lang="en-US" dirty="0"/>
              <a:t>Energy security; It is expressed as continuous consumption of energy in clean and in various appropriate quantities and with high efficiency.</a:t>
            </a:r>
            <a:r>
              <a:rPr lang="tr-TR" dirty="0"/>
              <a:t> </a:t>
            </a:r>
            <a:r>
              <a:rPr lang="en-US" dirty="0"/>
              <a:t>Turkey is dependent on external sources to meet its energy needs.</a:t>
            </a:r>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23" y="2531196"/>
            <a:ext cx="2511369" cy="1883527"/>
          </a:xfrm>
          <a:prstGeom prst="rect">
            <a:avLst/>
          </a:prstGeom>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992" y="2531196"/>
            <a:ext cx="2926080" cy="1883527"/>
          </a:xfrm>
          <a:prstGeom prst="rect">
            <a:avLst/>
          </a:prstGeom>
        </p:spPr>
      </p:pic>
      <p:pic>
        <p:nvPicPr>
          <p:cNvPr id="8" name="Resi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8072" y="2531195"/>
            <a:ext cx="2777706" cy="1883527"/>
          </a:xfrm>
          <a:prstGeom prst="rect">
            <a:avLst/>
          </a:prstGeom>
        </p:spPr>
      </p:pic>
      <p:pic>
        <p:nvPicPr>
          <p:cNvPr id="9" name="Resim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623" y="4414723"/>
            <a:ext cx="2511369" cy="1953768"/>
          </a:xfrm>
          <a:prstGeom prst="rect">
            <a:avLst/>
          </a:prstGeom>
        </p:spPr>
      </p:pic>
      <p:pic>
        <p:nvPicPr>
          <p:cNvPr id="10" name="Resim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1992" y="4414722"/>
            <a:ext cx="2926080" cy="1953769"/>
          </a:xfrm>
          <a:prstGeom prst="rect">
            <a:avLst/>
          </a:prstGeom>
        </p:spPr>
      </p:pic>
      <p:pic>
        <p:nvPicPr>
          <p:cNvPr id="11" name="Resim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28072" y="4414721"/>
            <a:ext cx="2777706" cy="1953770"/>
          </a:xfrm>
          <a:prstGeom prst="rect">
            <a:avLst/>
          </a:prstGeom>
        </p:spPr>
      </p:pic>
    </p:spTree>
    <p:extLst>
      <p:ext uri="{BB962C8B-B14F-4D97-AF65-F5344CB8AC3E}">
        <p14:creationId xmlns:p14="http://schemas.microsoft.com/office/powerpoint/2010/main" val="268335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
          <p:cNvSpPr>
            <a:spLocks noGrp="1" noChangeArrowheads="1"/>
          </p:cNvSpPr>
          <p:nvPr>
            <p:ph type="title"/>
          </p:nvPr>
        </p:nvSpPr>
        <p:spPr/>
        <p:txBody>
          <a:bodyPr vert="horz" anchor="ctr">
            <a:noAutofit/>
          </a:bodyPr>
          <a:lstStyle/>
          <a:p>
            <a:r>
              <a:rPr lang="tr-TR" dirty="0" err="1"/>
              <a:t>Turkey's</a:t>
            </a:r>
            <a:r>
              <a:rPr lang="tr-TR" dirty="0"/>
              <a:t> </a:t>
            </a:r>
            <a:r>
              <a:rPr lang="tr-TR" dirty="0" err="1"/>
              <a:t>Electric</a:t>
            </a:r>
            <a:r>
              <a:rPr lang="tr-TR" dirty="0"/>
              <a:t> </a:t>
            </a:r>
            <a:r>
              <a:rPr lang="tr-TR" dirty="0" err="1"/>
              <a:t>Energy</a:t>
            </a:r>
            <a:r>
              <a:rPr lang="tr-TR" dirty="0"/>
              <a:t> </a:t>
            </a:r>
            <a:r>
              <a:rPr lang="tr-TR" dirty="0" err="1"/>
              <a:t>Resources</a:t>
            </a:r>
            <a:endParaRPr lang="en-US" sz="3200" dirty="0">
              <a:latin typeface="Arial"/>
              <a:cs typeface="Arial"/>
            </a:endParaRPr>
          </a:p>
        </p:txBody>
      </p:sp>
      <p:pic>
        <p:nvPicPr>
          <p:cNvPr id="21"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5705316" y="3374291"/>
            <a:ext cx="3060732" cy="1200329"/>
          </a:xfrm>
          <a:prstGeom prst="rect">
            <a:avLst/>
          </a:prstGeom>
          <a:noFill/>
        </p:spPr>
        <p:txBody>
          <a:bodyPr wrap="square" rtlCol="0">
            <a:spAutoFit/>
          </a:bodyPr>
          <a:lstStyle/>
          <a:p>
            <a:r>
              <a:rPr lang="en-US" dirty="0">
                <a:solidFill>
                  <a:srgbClr val="DD3B32"/>
                </a:solidFill>
                <a:latin typeface="Arial" panose="020B0604020202020204" pitchFamily="34" charset="0"/>
                <a:cs typeface="Arial" panose="020B0604020202020204" pitchFamily="34" charset="0"/>
              </a:rPr>
              <a:t>Carbon-based and imported energy constitutes a risk factor in terms of </a:t>
            </a:r>
            <a:r>
              <a:rPr lang="en-US" b="1" dirty="0">
                <a:solidFill>
                  <a:srgbClr val="DD3B32"/>
                </a:solidFill>
                <a:latin typeface="Arial" panose="020B0604020202020204" pitchFamily="34" charset="0"/>
                <a:cs typeface="Arial" panose="020B0604020202020204" pitchFamily="34" charset="0"/>
              </a:rPr>
              <a:t>Energy Security.</a:t>
            </a:r>
            <a:endParaRPr lang="tr-TR" b="1" dirty="0">
              <a:solidFill>
                <a:srgbClr val="DD3B32"/>
              </a:solidFill>
              <a:latin typeface="Arial" panose="020B0604020202020204" pitchFamily="34" charset="0"/>
              <a:cs typeface="Arial" panose="020B0604020202020204" pitchFamily="34" charset="0"/>
            </a:endParaRPr>
          </a:p>
        </p:txBody>
      </p:sp>
      <p:sp>
        <p:nvSpPr>
          <p:cNvPr id="19" name="Akış Çizelgesi: İşlem 18"/>
          <p:cNvSpPr/>
          <p:nvPr/>
        </p:nvSpPr>
        <p:spPr>
          <a:xfrm>
            <a:off x="6554560" y="1635866"/>
            <a:ext cx="1820363" cy="839274"/>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0D838E1-DA22-403C-B56F-F05403E239DB}"/>
              </a:ext>
            </a:extLst>
          </p:cNvPr>
          <p:cNvPicPr>
            <a:picLocks noChangeAspect="1"/>
          </p:cNvPicPr>
          <p:nvPr/>
        </p:nvPicPr>
        <p:blipFill>
          <a:blip r:embed="rId4"/>
          <a:stretch>
            <a:fillRect/>
          </a:stretch>
        </p:blipFill>
        <p:spPr>
          <a:xfrm>
            <a:off x="469237" y="1801808"/>
            <a:ext cx="4662964" cy="4345297"/>
          </a:xfrm>
          <a:prstGeom prst="rect">
            <a:avLst/>
          </a:prstGeom>
        </p:spPr>
      </p:pic>
    </p:spTree>
    <p:extLst>
      <p:ext uri="{BB962C8B-B14F-4D97-AF65-F5344CB8AC3E}">
        <p14:creationId xmlns:p14="http://schemas.microsoft.com/office/powerpoint/2010/main" val="619396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1523" y="210086"/>
            <a:ext cx="8153400" cy="990600"/>
          </a:xfrm>
        </p:spPr>
        <p:txBody>
          <a:bodyPr vert="horz" anchor="ctr">
            <a:normAutofit fontScale="90000"/>
          </a:bodyPr>
          <a:lstStyle/>
          <a:p>
            <a:r>
              <a:rPr lang="en-US" dirty="0"/>
              <a:t>Global Issues: Women and Children's Rights</a:t>
            </a:r>
            <a:endParaRPr lang="tr-TR" sz="3200" dirty="0">
              <a:latin typeface="Arial"/>
              <a:cs typeface="Arial"/>
            </a:endParaRPr>
          </a:p>
        </p:txBody>
      </p:sp>
      <p:pic>
        <p:nvPicPr>
          <p:cNvPr id="7"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592428" y="1565242"/>
            <a:ext cx="8104467" cy="646331"/>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Women's and children's rights are protected by the law and international agreements.</a:t>
            </a:r>
            <a:endParaRPr lang="tr-TR" dirty="0">
              <a:latin typeface="Arial" panose="020B0604020202020204" pitchFamily="34" charset="0"/>
              <a:cs typeface="Arial" panose="020B0604020202020204" pitchFamily="34" charset="0"/>
            </a:endParaRPr>
          </a:p>
        </p:txBody>
      </p:sp>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427" y="2687891"/>
            <a:ext cx="2908091" cy="3561564"/>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4273" y="2687891"/>
            <a:ext cx="2779863" cy="1853242"/>
          </a:xfrm>
          <a:prstGeom prst="rect">
            <a:avLst/>
          </a:prstGeom>
        </p:spPr>
      </p:pic>
      <p:pic>
        <p:nvPicPr>
          <p:cNvPr id="10" name="Resi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7467" y="4544168"/>
            <a:ext cx="2779863" cy="1705288"/>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4136" y="2687891"/>
            <a:ext cx="2433180" cy="1853242"/>
          </a:xfrm>
          <a:prstGeom prst="rect">
            <a:avLst/>
          </a:prstGeom>
        </p:spPr>
      </p:pic>
      <p:pic>
        <p:nvPicPr>
          <p:cNvPr id="12" name="Resim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4259" y="4541123"/>
            <a:ext cx="2433208" cy="1726057"/>
          </a:xfrm>
          <a:prstGeom prst="rect">
            <a:avLst/>
          </a:prstGeom>
        </p:spPr>
      </p:pic>
    </p:spTree>
    <p:extLst>
      <p:ext uri="{BB962C8B-B14F-4D97-AF65-F5344CB8AC3E}">
        <p14:creationId xmlns:p14="http://schemas.microsoft.com/office/powerpoint/2010/main" val="1346060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270" y="885690"/>
            <a:ext cx="9144000" cy="6457950"/>
          </a:xfrm>
          <a:prstGeom prst="rect">
            <a:avLst/>
          </a:prstGeom>
        </p:spPr>
      </p:pic>
      <p:sp>
        <p:nvSpPr>
          <p:cNvPr id="5" name="Title 4"/>
          <p:cNvSpPr>
            <a:spLocks noGrp="1"/>
          </p:cNvSpPr>
          <p:nvPr>
            <p:ph type="title"/>
          </p:nvPr>
        </p:nvSpPr>
        <p:spPr/>
        <p:txBody>
          <a:bodyPr>
            <a:normAutofit/>
          </a:bodyPr>
          <a:lstStyle/>
          <a:p>
            <a:r>
              <a:rPr lang="en-US" sz="2800" dirty="0"/>
              <a:t>What should be the Business World Perspective?</a:t>
            </a:r>
            <a:endParaRPr lang="tr-TR" sz="2800" dirty="0">
              <a:latin typeface="Arial"/>
              <a:cs typeface="Arial"/>
            </a:endParaRPr>
          </a:p>
        </p:txBody>
      </p:sp>
      <p:sp>
        <p:nvSpPr>
          <p:cNvPr id="8" name="Content Placeholder 7"/>
          <p:cNvSpPr>
            <a:spLocks noGrp="1"/>
          </p:cNvSpPr>
          <p:nvPr>
            <p:ph sz="quarter" idx="1"/>
          </p:nvPr>
        </p:nvSpPr>
        <p:spPr>
          <a:xfrm>
            <a:off x="4168239" y="1805158"/>
            <a:ext cx="4702629" cy="2494126"/>
          </a:xfrm>
        </p:spPr>
        <p:txBody>
          <a:bodyPr>
            <a:normAutofit fontScale="92500"/>
          </a:bodyPr>
          <a:lstStyle/>
          <a:p>
            <a:pPr marL="0" indent="0" algn="ctr">
              <a:buNone/>
            </a:pPr>
            <a:r>
              <a:rPr lang="en-US" sz="3000" b="1" dirty="0"/>
              <a:t>Sustainable</a:t>
            </a:r>
            <a:r>
              <a:rPr lang="en-US" sz="3000" dirty="0"/>
              <a:t> </a:t>
            </a:r>
            <a:r>
              <a:rPr lang="en-US" sz="3000" b="1" dirty="0"/>
              <a:t>Development</a:t>
            </a:r>
            <a:endParaRPr lang="tr-TR" sz="3000" b="1" dirty="0"/>
          </a:p>
          <a:p>
            <a:pPr marL="0" indent="0" algn="ctr">
              <a:buNone/>
            </a:pPr>
            <a:br>
              <a:rPr lang="en-US" sz="2800" dirty="0"/>
            </a:br>
            <a:r>
              <a:rPr lang="en-US" sz="2800" dirty="0"/>
              <a:t> </a:t>
            </a:r>
            <a:r>
              <a:rPr lang="en-US" sz="2800" dirty="0">
                <a:latin typeface="+mn-lt"/>
              </a:rPr>
              <a:t> </a:t>
            </a:r>
            <a:r>
              <a:rPr lang="en-US" sz="2600" dirty="0">
                <a:latin typeface="+mn-lt"/>
              </a:rPr>
              <a:t>To balance the business world and the needs of human life with the </a:t>
            </a:r>
            <a:r>
              <a:rPr lang="en-US" sz="2600" b="1" dirty="0">
                <a:latin typeface="+mn-lt"/>
              </a:rPr>
              <a:t>sustainability of natural resources.</a:t>
            </a:r>
          </a:p>
        </p:txBody>
      </p:sp>
      <p:sp>
        <p:nvSpPr>
          <p:cNvPr id="2" name="Metin kutusu 1"/>
          <p:cNvSpPr txBox="1"/>
          <p:nvPr/>
        </p:nvSpPr>
        <p:spPr>
          <a:xfrm>
            <a:off x="4545359" y="4603425"/>
            <a:ext cx="4477363" cy="1569660"/>
          </a:xfrm>
          <a:prstGeom prst="rect">
            <a:avLst/>
          </a:prstGeom>
          <a:noFill/>
        </p:spPr>
        <p:txBody>
          <a:bodyPr wrap="square" rtlCol="0">
            <a:spAutoFit/>
          </a:bodyPr>
          <a:lstStyle/>
          <a:p>
            <a:pPr algn="ctr">
              <a:buNone/>
            </a:pPr>
            <a:r>
              <a:rPr lang="tr-TR" sz="2400" dirty="0" err="1">
                <a:cs typeface="Arial" panose="020B0604020202020204" pitchFamily="34" charset="0"/>
              </a:rPr>
              <a:t>When</a:t>
            </a:r>
            <a:r>
              <a:rPr lang="en-US" sz="2400" dirty="0">
                <a:cs typeface="Arial" panose="020B0604020202020204" pitchFamily="34" charset="0"/>
              </a:rPr>
              <a:t> doing </a:t>
            </a:r>
            <a:r>
              <a:rPr lang="tr-TR" sz="2400" dirty="0" err="1">
                <a:cs typeface="Arial" panose="020B0604020202020204" pitchFamily="34" charset="0"/>
              </a:rPr>
              <a:t>this</a:t>
            </a:r>
            <a:r>
              <a:rPr lang="en-US" sz="2400" dirty="0">
                <a:cs typeface="Arial" panose="020B0604020202020204" pitchFamily="34" charset="0"/>
              </a:rPr>
              <a:t>, to be behave </a:t>
            </a:r>
            <a:r>
              <a:rPr lang="en-US" sz="2400" b="1" dirty="0">
                <a:cs typeface="Arial" panose="020B0604020202020204" pitchFamily="34" charset="0"/>
              </a:rPr>
              <a:t>responsible to employee and society</a:t>
            </a:r>
            <a:r>
              <a:rPr lang="en-US" sz="2400" dirty="0">
                <a:cs typeface="Arial" panose="020B0604020202020204" pitchFamily="34" charset="0"/>
              </a:rPr>
              <a:t> and </a:t>
            </a:r>
            <a:r>
              <a:rPr lang="en-US" sz="2400" b="1" dirty="0">
                <a:cs typeface="Arial" panose="020B0604020202020204" pitchFamily="34" charset="0"/>
              </a:rPr>
              <a:t>invest in their development.</a:t>
            </a:r>
          </a:p>
        </p:txBody>
      </p:sp>
      <p:pic>
        <p:nvPicPr>
          <p:cNvPr id="6" name="Picture 2" descr="\\Adbigfilesrv\cevre\RESİMLER\Logo, Afiş  &amp; İşaret\İÇDAŞ ÇELİK LOGO PNG - ARKA PLANSIZ ŞEFFAF.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8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950"/>
                            </p:stCondLst>
                            <p:childTnLst>
                              <p:par>
                                <p:cTn id="13" presetID="5" presetClass="entr" presetSubtype="1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68580" tIns="34290" rIns="68580" bIns="34290" rtlCol="0" anchor="ctr">
            <a:normAutofit/>
          </a:bodyPr>
          <a:lstStyle/>
          <a:p>
            <a:r>
              <a:rPr lang="tr-TR" sz="2700" dirty="0"/>
              <a:t>GRI Global </a:t>
            </a:r>
            <a:r>
              <a:rPr lang="tr-TR" sz="2700" dirty="0" err="1"/>
              <a:t>Reporting</a:t>
            </a:r>
            <a:r>
              <a:rPr lang="tr-TR" sz="2700" dirty="0"/>
              <a:t> </a:t>
            </a:r>
            <a:r>
              <a:rPr lang="tr-TR" sz="2700" dirty="0" err="1"/>
              <a:t>Initiative</a:t>
            </a:r>
            <a:endParaRPr lang="tr-TR" sz="2700" dirty="0"/>
          </a:p>
        </p:txBody>
      </p:sp>
      <p:sp>
        <p:nvSpPr>
          <p:cNvPr id="5" name="Text Placeholder 4"/>
          <p:cNvSpPr txBox="1">
            <a:spLocks/>
          </p:cNvSpPr>
          <p:nvPr/>
        </p:nvSpPr>
        <p:spPr>
          <a:xfrm>
            <a:off x="4508623" y="3087128"/>
            <a:ext cx="2244281" cy="2916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lt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pPr marL="0" indent="0">
              <a:buNone/>
            </a:pPr>
            <a:r>
              <a:rPr lang="tr-TR" sz="1200" b="1" dirty="0">
                <a:solidFill>
                  <a:schemeClr val="bg1"/>
                </a:solidFill>
                <a:latin typeface="Arial" panose="020B0604020202020204" pitchFamily="34" charset="0"/>
                <a:cs typeface="Arial" panose="020B0604020202020204" pitchFamily="34" charset="0"/>
              </a:rPr>
              <a:t>NEW GRI STANDARDS</a:t>
            </a:r>
            <a:endParaRPr lang="tr-TR" sz="1350" b="1" dirty="0">
              <a:solidFill>
                <a:schemeClr val="bg1"/>
              </a:solidFill>
              <a:latin typeface="Arial" panose="020B0604020202020204" pitchFamily="34" charset="0"/>
              <a:ea typeface="Arial" charset="-94"/>
              <a:cs typeface="Arial" panose="020B0604020202020204" pitchFamily="34" charset="0"/>
            </a:endParaRPr>
          </a:p>
          <a:p>
            <a:pPr marL="0" indent="0">
              <a:buNone/>
            </a:pPr>
            <a:endParaRPr lang="tr-TR" sz="1350" b="1" dirty="0">
              <a:solidFill>
                <a:schemeClr val="bg1"/>
              </a:solidFill>
              <a:latin typeface="Arial" charset="-94"/>
              <a:ea typeface="Arial" charset="-94"/>
              <a:cs typeface="Arial" charset="-94"/>
            </a:endParaRPr>
          </a:p>
        </p:txBody>
      </p:sp>
      <p:sp>
        <p:nvSpPr>
          <p:cNvPr id="6" name="Text Placeholder 6"/>
          <p:cNvSpPr txBox="1">
            <a:spLocks/>
          </p:cNvSpPr>
          <p:nvPr/>
        </p:nvSpPr>
        <p:spPr>
          <a:xfrm>
            <a:off x="5166496" y="3378728"/>
            <a:ext cx="3478740" cy="302760"/>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lt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pPr marL="0" indent="0">
              <a:buNone/>
            </a:pPr>
            <a:r>
              <a:rPr lang="tr-TR" sz="1400" b="1" dirty="0" err="1">
                <a:solidFill>
                  <a:schemeClr val="bg1"/>
                </a:solidFill>
                <a:latin typeface="Arial" panose="020B0604020202020204" pitchFamily="34" charset="0"/>
                <a:cs typeface="Arial" panose="020B0604020202020204" pitchFamily="34" charset="0"/>
              </a:rPr>
              <a:t>Non</a:t>
            </a:r>
            <a:r>
              <a:rPr lang="tr-TR" sz="1400" b="1" dirty="0">
                <a:solidFill>
                  <a:schemeClr val="bg1"/>
                </a:solidFill>
                <a:latin typeface="Arial" panose="020B0604020202020204" pitchFamily="34" charset="0"/>
                <a:cs typeface="Arial" panose="020B0604020202020204" pitchFamily="34" charset="0"/>
              </a:rPr>
              <a:t>-</a:t>
            </a:r>
            <a:r>
              <a:rPr lang="tr-TR" sz="1400" b="1" dirty="0" err="1">
                <a:solidFill>
                  <a:schemeClr val="bg1"/>
                </a:solidFill>
                <a:latin typeface="Arial" panose="020B0604020202020204" pitchFamily="34" charset="0"/>
                <a:cs typeface="Arial" panose="020B0604020202020204" pitchFamily="34" charset="0"/>
              </a:rPr>
              <a:t>profit</a:t>
            </a:r>
            <a:r>
              <a:rPr lang="tr-TR" sz="1400" b="1" dirty="0">
                <a:solidFill>
                  <a:schemeClr val="bg1"/>
                </a:solidFill>
                <a:latin typeface="Arial" panose="020B0604020202020204" pitchFamily="34" charset="0"/>
                <a:cs typeface="Arial" panose="020B0604020202020204" pitchFamily="34" charset="0"/>
              </a:rPr>
              <a:t> NGO / Amsterdam</a:t>
            </a:r>
            <a:endParaRPr lang="tr-TR" sz="1350" b="1" dirty="0">
              <a:solidFill>
                <a:schemeClr val="bg1"/>
              </a:solidFill>
              <a:latin typeface="Arial" panose="020B0604020202020204" pitchFamily="34" charset="0"/>
              <a:ea typeface="Arial" charset="-94"/>
              <a:cs typeface="Arial" panose="020B0604020202020204" pitchFamily="34" charset="0"/>
            </a:endParaRPr>
          </a:p>
        </p:txBody>
      </p:sp>
      <p:sp>
        <p:nvSpPr>
          <p:cNvPr id="7" name="Text Placeholder 4"/>
          <p:cNvSpPr txBox="1">
            <a:spLocks/>
          </p:cNvSpPr>
          <p:nvPr/>
        </p:nvSpPr>
        <p:spPr>
          <a:xfrm>
            <a:off x="5166496" y="3973088"/>
            <a:ext cx="3478740" cy="302760"/>
          </a:xfrm>
          <a:prstGeom prst="rect">
            <a:avLst/>
          </a:prstGeom>
          <a:solidFill>
            <a:schemeClr val="accent1">
              <a:lumMod val="40000"/>
              <a:lumOff val="60000"/>
            </a:schemeClr>
          </a:solidFill>
        </p:spPr>
        <p:style>
          <a:lnRef idx="0">
            <a:schemeClr val="accent2"/>
          </a:lnRef>
          <a:fillRef idx="3">
            <a:schemeClr val="accent2"/>
          </a:fillRef>
          <a:effectRef idx="3">
            <a:schemeClr val="accent2"/>
          </a:effectRef>
          <a:fontRef idx="minor">
            <a:schemeClr val="lt1"/>
          </a:fontRef>
        </p:style>
        <p:txBody>
          <a:bodyPr vert="horz" rtlCol="0" anchor="ctr">
            <a:normAutofit/>
          </a:bodyPr>
          <a:lstStyle/>
          <a:p>
            <a:pPr>
              <a:spcBef>
                <a:spcPts val="525"/>
              </a:spcBef>
              <a:buClr>
                <a:schemeClr val="accent2"/>
              </a:buClr>
              <a:buSzPct val="60000"/>
              <a:defRPr/>
            </a:pPr>
            <a:r>
              <a:rPr lang="en-US" sz="1200" b="1" dirty="0">
                <a:solidFill>
                  <a:schemeClr val="tx1"/>
                </a:solidFill>
                <a:latin typeface="Arial" panose="020B0604020202020204" pitchFamily="34" charset="0"/>
                <a:cs typeface="Arial" panose="020B0604020202020204" pitchFamily="34" charset="0"/>
              </a:rPr>
              <a:t>95% of the reporting people prefer</a:t>
            </a:r>
            <a:endParaRPr lang="tr-TR" sz="1200" b="1" dirty="0">
              <a:solidFill>
                <a:schemeClr val="tx1"/>
              </a:solidFill>
              <a:latin typeface="Arial" panose="020B0604020202020204" pitchFamily="34" charset="0"/>
              <a:ea typeface="Arial" charset="-94"/>
              <a:cs typeface="Arial" panose="020B0604020202020204" pitchFamily="34" charset="0"/>
            </a:endParaRPr>
          </a:p>
        </p:txBody>
      </p:sp>
      <p:sp>
        <p:nvSpPr>
          <p:cNvPr id="8" name="Text Placeholder 6"/>
          <p:cNvSpPr txBox="1">
            <a:spLocks/>
          </p:cNvSpPr>
          <p:nvPr/>
        </p:nvSpPr>
        <p:spPr>
          <a:xfrm>
            <a:off x="4508623" y="3681488"/>
            <a:ext cx="2571050" cy="291600"/>
          </a:xfrm>
          <a:prstGeom prst="rect">
            <a:avLst/>
          </a:prstGeom>
          <a:solidFill>
            <a:schemeClr val="accent1">
              <a:lumMod val="60000"/>
              <a:lumOff val="40000"/>
            </a:schemeClr>
          </a:solidFill>
        </p:spPr>
        <p:style>
          <a:lnRef idx="0">
            <a:schemeClr val="accent4"/>
          </a:lnRef>
          <a:fillRef idx="3">
            <a:schemeClr val="accent4"/>
          </a:fillRef>
          <a:effectRef idx="3">
            <a:schemeClr val="accent4"/>
          </a:effectRef>
          <a:fontRef idx="minor">
            <a:schemeClr val="lt1"/>
          </a:fontRef>
        </p:style>
        <p:txBody>
          <a:bodyPr vert="horz" rtlCol="0" anchor="ctr">
            <a:normAutofit/>
          </a:bodyPr>
          <a:lstStyle/>
          <a:p>
            <a:pPr>
              <a:spcBef>
                <a:spcPts val="525"/>
              </a:spcBef>
              <a:buClr>
                <a:schemeClr val="accent2"/>
              </a:buClr>
              <a:buSzPct val="60000"/>
              <a:defRPr/>
            </a:pPr>
            <a:r>
              <a:rPr lang="tr-TR" sz="1200" b="1" dirty="0" err="1">
                <a:solidFill>
                  <a:schemeClr val="tx1"/>
                </a:solidFill>
                <a:latin typeface="Arial" panose="020B0604020202020204" pitchFamily="34" charset="0"/>
                <a:cs typeface="Arial" panose="020B0604020202020204" pitchFamily="34" charset="0"/>
              </a:rPr>
              <a:t>Sustainability</a:t>
            </a:r>
            <a:r>
              <a:rPr lang="tr-TR" sz="1200" b="1" dirty="0">
                <a:solidFill>
                  <a:schemeClr val="tx1"/>
                </a:solidFill>
                <a:latin typeface="Arial" panose="020B0604020202020204" pitchFamily="34" charset="0"/>
                <a:cs typeface="Arial" panose="020B0604020202020204" pitchFamily="34" charset="0"/>
              </a:rPr>
              <a:t> </a:t>
            </a:r>
            <a:r>
              <a:rPr lang="tr-TR" sz="1200" b="1" dirty="0" err="1">
                <a:solidFill>
                  <a:schemeClr val="tx1"/>
                </a:solidFill>
                <a:latin typeface="Arial" panose="020B0604020202020204" pitchFamily="34" charset="0"/>
                <a:cs typeface="Arial" panose="020B0604020202020204" pitchFamily="34" charset="0"/>
              </a:rPr>
              <a:t>Reporting</a:t>
            </a:r>
            <a:endParaRPr lang="tr-TR" sz="1200" b="1" dirty="0">
              <a:solidFill>
                <a:schemeClr val="tx1"/>
              </a:solidFill>
              <a:latin typeface="Arial" panose="020B0604020202020204" pitchFamily="34" charset="0"/>
              <a:ea typeface="Arial" charset="-94"/>
              <a:cs typeface="Arial" panose="020B0604020202020204" pitchFamily="34" charset="0"/>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89656" y="2212390"/>
            <a:ext cx="2992481" cy="2493501"/>
          </a:xfrm>
          <a:prstGeom prst="rect">
            <a:avLst/>
          </a:prstGeom>
        </p:spPr>
      </p:pic>
      <p:pic>
        <p:nvPicPr>
          <p:cNvPr id="9" name="Picture 2" descr="\\Adbigfilesrv\cevre\RESİMLER\Logo, Afiş  &amp; İşaret\İÇDAŞ ÇELİK LOGO PNG - ARKA PLANSIZ ŞEFFAF.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407727" y="5538256"/>
            <a:ext cx="8557145" cy="830997"/>
          </a:xfrm>
          <a:prstGeom prst="rect">
            <a:avLst/>
          </a:prstGeom>
        </p:spPr>
        <p:txBody>
          <a:bodyPr wrap="square">
            <a:spAutoFit/>
          </a:bodyPr>
          <a:lstStyle/>
          <a:p>
            <a:pPr algn="ctr"/>
            <a:r>
              <a:rPr lang="en-US" sz="2400" b="1" dirty="0">
                <a:solidFill>
                  <a:srgbClr val="0070C0"/>
                </a:solidFill>
                <a:latin typeface="Arial" panose="020B0604020202020204" pitchFamily="34" charset="0"/>
                <a:cs typeface="Arial" panose="020B0604020202020204" pitchFamily="34" charset="0"/>
              </a:rPr>
              <a:t>İÇDAŞ A.Ş</a:t>
            </a:r>
            <a:r>
              <a:rPr lang="tr-TR" sz="2400" b="1" dirty="0">
                <a:solidFill>
                  <a:srgbClr val="0070C0"/>
                </a:solidFill>
                <a:latin typeface="Arial" panose="020B0604020202020204" pitchFamily="34" charset="0"/>
                <a:cs typeface="Arial" panose="020B0604020202020204" pitchFamily="34" charset="0"/>
              </a:rPr>
              <a:t>.</a:t>
            </a:r>
            <a:r>
              <a:rPr lang="en-US" sz="2400" b="1" dirty="0">
                <a:solidFill>
                  <a:srgbClr val="0070C0"/>
                </a:solidFill>
                <a:latin typeface="Arial" panose="020B0604020202020204" pitchFamily="34" charset="0"/>
                <a:cs typeface="Arial" panose="020B0604020202020204" pitchFamily="34" charset="0"/>
              </a:rPr>
              <a:t> has been preparing the sustainability report in accordance with GRI standards since 2011.</a:t>
            </a:r>
          </a:p>
        </p:txBody>
      </p:sp>
    </p:spTree>
    <p:extLst>
      <p:ext uri="{BB962C8B-B14F-4D97-AF65-F5344CB8AC3E}">
        <p14:creationId xmlns:p14="http://schemas.microsoft.com/office/powerpoint/2010/main" val="48726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3000"/>
                                        <p:tgtEl>
                                          <p:spTgt spid="10">
                                            <p:txEl>
                                              <p:pRg st="0" end="0"/>
                                            </p:txEl>
                                          </p:spTgt>
                                        </p:tgtEl>
                                      </p:cBhvr>
                                    </p:animEffect>
                                    <p:anim calcmode="lin" valueType="num">
                                      <p:cBhvr>
                                        <p:cTn id="24" dur="3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3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oto: The Sustainable Development Goals: 17 Goals to Transform Our Wor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2648" y="1615045"/>
            <a:ext cx="7850092" cy="45014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p>
            <a:r>
              <a:rPr lang="tr-TR" dirty="0"/>
              <a:t>UN Sustainable </a:t>
            </a:r>
            <a:r>
              <a:rPr lang="tr-TR" dirty="0" err="1"/>
              <a:t>Development</a:t>
            </a:r>
            <a:r>
              <a:rPr lang="tr-TR" dirty="0"/>
              <a:t> </a:t>
            </a:r>
            <a:r>
              <a:rPr lang="tr-TR" dirty="0" err="1"/>
              <a:t>Goals</a:t>
            </a:r>
            <a:endParaRPr lang="en-US" sz="3200" dirty="0">
              <a:latin typeface="Arial"/>
              <a:cs typeface="Arial"/>
            </a:endParaRPr>
          </a:p>
        </p:txBody>
      </p:sp>
      <p:pic>
        <p:nvPicPr>
          <p:cNvPr id="4" name="Picture 2" descr="\\Adbigfilesrv\cevre\RESİMLER\Logo, Afiş  &amp; İşaret\İÇDAŞ ÇELİK LOGO PNG - ARKA PLANSIZ ŞEFFAF.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213768" y="6002284"/>
            <a:ext cx="8729035" cy="769441"/>
          </a:xfrm>
          <a:prstGeom prst="rect">
            <a:avLst/>
          </a:prstGeom>
          <a:solidFill>
            <a:schemeClr val="bg1">
              <a:alpha val="50000"/>
            </a:schemeClr>
          </a:solidFill>
        </p:spPr>
        <p:txBody>
          <a:bodyPr wrap="square">
            <a:spAutoFit/>
          </a:bodyPr>
          <a:lstStyle/>
          <a:p>
            <a:pPr algn="ctr"/>
            <a:r>
              <a:rPr lang="en-US" sz="2000" b="1" dirty="0"/>
              <a:t>İÇDAŞ A.Ş. has been reporting on activities that supporting the UN Sustainable Development Goals since 2016</a:t>
            </a:r>
            <a:r>
              <a:rPr lang="en-US" sz="2400" b="1" dirty="0"/>
              <a:t>.</a:t>
            </a:r>
            <a:endParaRPr lang="tr-TR" sz="2400" b="1" dirty="0"/>
          </a:p>
        </p:txBody>
      </p:sp>
    </p:spTree>
    <p:extLst>
      <p:ext uri="{BB962C8B-B14F-4D97-AF65-F5344CB8AC3E}">
        <p14:creationId xmlns:p14="http://schemas.microsoft.com/office/powerpoint/2010/main" val="34156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0"/>
                                        <p:tgtEl>
                                          <p:spTgt spid="5">
                                            <p:txEl>
                                              <p:pRg st="0" end="0"/>
                                            </p:txEl>
                                          </p:spTgt>
                                        </p:tgtEl>
                                      </p:cBhvr>
                                    </p:animEffect>
                                    <p:anim calcmode="lin" valueType="num">
                                      <p:cBhvr>
                                        <p:cTn id="8" dur="5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2647" y="228600"/>
            <a:ext cx="8357181" cy="990600"/>
          </a:xfrm>
        </p:spPr>
        <p:txBody>
          <a:bodyPr>
            <a:normAutofit/>
          </a:bodyPr>
          <a:lstStyle/>
          <a:p>
            <a:r>
              <a:rPr lang="tr-TR" dirty="0"/>
              <a:t>     </a:t>
            </a:r>
            <a:r>
              <a:rPr lang="en-US" sz="2500" dirty="0"/>
              <a:t>Certification Authority for Reinforcing Steels (CARES) </a:t>
            </a:r>
            <a:endParaRPr lang="tr-TR" sz="2500" dirty="0"/>
          </a:p>
        </p:txBody>
      </p:sp>
      <p:sp>
        <p:nvSpPr>
          <p:cNvPr id="3" name="İçerik Yer Tutucusu 2"/>
          <p:cNvSpPr>
            <a:spLocks noGrp="1"/>
          </p:cNvSpPr>
          <p:nvPr>
            <p:ph sz="quarter" idx="1"/>
          </p:nvPr>
        </p:nvSpPr>
        <p:spPr>
          <a:xfrm>
            <a:off x="677964" y="1872340"/>
            <a:ext cx="8153400" cy="4495800"/>
          </a:xfrm>
        </p:spPr>
        <p:txBody>
          <a:bodyPr/>
          <a:lstStyle/>
          <a:p>
            <a:pPr marL="0" indent="0">
              <a:buNone/>
            </a:pPr>
            <a:endParaRPr lang="tr-TR" sz="1400" dirty="0"/>
          </a:p>
          <a:p>
            <a:pPr marL="0" indent="0">
              <a:buNone/>
            </a:pPr>
            <a:endParaRPr lang="tr-TR" sz="1400" dirty="0"/>
          </a:p>
          <a:p>
            <a:pPr marL="0" indent="0">
              <a:buNone/>
            </a:pPr>
            <a:endParaRPr lang="tr-TR" sz="1400" dirty="0"/>
          </a:p>
          <a:p>
            <a:pPr marL="0" indent="0">
              <a:buNone/>
            </a:pPr>
            <a:endParaRPr lang="tr-TR" sz="1400" dirty="0"/>
          </a:p>
          <a:p>
            <a:pPr marL="0" indent="0">
              <a:buNone/>
            </a:pPr>
            <a:r>
              <a:rPr lang="tr-TR" sz="1400" dirty="0"/>
              <a:t> </a:t>
            </a:r>
          </a:p>
          <a:p>
            <a:pPr marL="0" indent="0">
              <a:buNone/>
            </a:pPr>
            <a:endParaRPr lang="tr-TR" sz="1400" dirty="0"/>
          </a:p>
          <a:p>
            <a:pPr marL="0" indent="0">
              <a:buNone/>
            </a:pPr>
            <a:endParaRPr lang="tr-TR" sz="1400" dirty="0"/>
          </a:p>
          <a:p>
            <a:pPr marL="0" indent="0">
              <a:buNone/>
            </a:pPr>
            <a:endParaRPr lang="tr-TR" sz="1400" dirty="0"/>
          </a:p>
        </p:txBody>
      </p:sp>
      <p:pic>
        <p:nvPicPr>
          <p:cNvPr id="4" name="Resim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93962" y="2050265"/>
            <a:ext cx="4167400" cy="2689896"/>
          </a:xfrm>
          <a:prstGeom prst="rect">
            <a:avLst/>
          </a:prstGeom>
        </p:spPr>
      </p:pic>
      <p:pic>
        <p:nvPicPr>
          <p:cNvPr id="5" name="Picture 4">
            <a:extLst>
              <a:ext uri="{FF2B5EF4-FFF2-40B4-BE49-F238E27FC236}">
                <a16:creationId xmlns:a16="http://schemas.microsoft.com/office/drawing/2014/main" id="{00000000-0008-0000-0900-0000050000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6141" y="450707"/>
            <a:ext cx="538086" cy="546386"/>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5744643" y="2922323"/>
            <a:ext cx="2630279" cy="307777"/>
          </a:xfrm>
          <a:prstGeom prst="rect">
            <a:avLst/>
          </a:prstGeom>
          <a:solidFill>
            <a:schemeClr val="accent5">
              <a:lumMod val="20000"/>
              <a:lumOff val="80000"/>
            </a:schemeClr>
          </a:solidFill>
        </p:spPr>
        <p:txBody>
          <a:bodyPr wrap="square" rtlCol="0">
            <a:spAutoFit/>
          </a:bodyPr>
          <a:lstStyle/>
          <a:p>
            <a:r>
              <a:rPr lang="tr-TR" sz="1400" b="1" dirty="0" err="1">
                <a:solidFill>
                  <a:schemeClr val="accent1">
                    <a:lumMod val="50000"/>
                  </a:schemeClr>
                </a:solidFill>
                <a:latin typeface="Arial" panose="020B0604020202020204" pitchFamily="34" charset="0"/>
                <a:cs typeface="Arial" panose="020B0604020202020204" pitchFamily="34" charset="0"/>
              </a:rPr>
              <a:t>Fully</a:t>
            </a:r>
            <a:r>
              <a:rPr lang="tr-TR" sz="1400" b="1" dirty="0">
                <a:solidFill>
                  <a:schemeClr val="accent1">
                    <a:lumMod val="50000"/>
                  </a:schemeClr>
                </a:solidFill>
                <a:latin typeface="Arial" panose="020B0604020202020204" pitchFamily="34" charset="0"/>
                <a:cs typeface="Arial" panose="020B0604020202020204" pitchFamily="34" charset="0"/>
              </a:rPr>
              <a:t> </a:t>
            </a:r>
            <a:r>
              <a:rPr lang="tr-TR" sz="1400" b="1" dirty="0" err="1">
                <a:solidFill>
                  <a:schemeClr val="accent1">
                    <a:lumMod val="50000"/>
                  </a:schemeClr>
                </a:solidFill>
                <a:latin typeface="Arial" panose="020B0604020202020204" pitchFamily="34" charset="0"/>
                <a:cs typeface="Arial" panose="020B0604020202020204" pitchFamily="34" charset="0"/>
              </a:rPr>
              <a:t>Traceable</a:t>
            </a:r>
            <a:r>
              <a:rPr lang="tr-TR" sz="1400" b="1" dirty="0">
                <a:solidFill>
                  <a:schemeClr val="accent1">
                    <a:lumMod val="50000"/>
                  </a:schemeClr>
                </a:solidFill>
                <a:latin typeface="Arial" panose="020B0604020202020204" pitchFamily="34" charset="0"/>
                <a:cs typeface="Arial" panose="020B0604020202020204" pitchFamily="34" charset="0"/>
              </a:rPr>
              <a:t> </a:t>
            </a:r>
            <a:r>
              <a:rPr lang="tr-TR" sz="1400" b="1" dirty="0" err="1">
                <a:solidFill>
                  <a:schemeClr val="accent1">
                    <a:lumMod val="50000"/>
                  </a:schemeClr>
                </a:solidFill>
                <a:latin typeface="Arial" panose="020B0604020202020204" pitchFamily="34" charset="0"/>
                <a:cs typeface="Arial" panose="020B0604020202020204" pitchFamily="34" charset="0"/>
              </a:rPr>
              <a:t>Production</a:t>
            </a:r>
            <a:endParaRPr lang="tr-TR" sz="1400" b="1" dirty="0">
              <a:solidFill>
                <a:schemeClr val="accent1">
                  <a:lumMod val="50000"/>
                </a:schemeClr>
              </a:solidFill>
              <a:latin typeface="Arial" panose="020B0604020202020204" pitchFamily="34" charset="0"/>
              <a:cs typeface="Arial" panose="020B0604020202020204" pitchFamily="34" charset="0"/>
            </a:endParaRPr>
          </a:p>
        </p:txBody>
      </p:sp>
      <p:sp>
        <p:nvSpPr>
          <p:cNvPr id="9" name="Metin kutusu 8"/>
          <p:cNvSpPr txBox="1"/>
          <p:nvPr/>
        </p:nvSpPr>
        <p:spPr>
          <a:xfrm>
            <a:off x="5744644" y="3570989"/>
            <a:ext cx="3225183" cy="307777"/>
          </a:xfrm>
          <a:prstGeom prst="rect">
            <a:avLst/>
          </a:prstGeom>
          <a:solidFill>
            <a:schemeClr val="accent5">
              <a:lumMod val="20000"/>
              <a:lumOff val="80000"/>
            </a:schemeClr>
          </a:solidFill>
        </p:spPr>
        <p:txBody>
          <a:bodyPr wrap="square" rtlCol="0">
            <a:spAutoFit/>
          </a:bodyPr>
          <a:lstStyle>
            <a:defPPr>
              <a:defRPr lang="en-US"/>
            </a:defPPr>
            <a:lvl1pPr>
              <a:defRPr sz="1400" b="1">
                <a:solidFill>
                  <a:schemeClr val="accent1">
                    <a:lumMod val="75000"/>
                  </a:schemeClr>
                </a:solidFill>
              </a:defRPr>
            </a:lvl1pPr>
          </a:lstStyle>
          <a:p>
            <a:r>
              <a:rPr lang="tr-TR" dirty="0" err="1">
                <a:solidFill>
                  <a:schemeClr val="accent1">
                    <a:lumMod val="50000"/>
                  </a:schemeClr>
                </a:solidFill>
                <a:latin typeface="Arial" panose="020B0604020202020204" pitchFamily="34" charset="0"/>
                <a:cs typeface="Arial" panose="020B0604020202020204" pitchFamily="34" charset="0"/>
              </a:rPr>
              <a:t>Reducing</a:t>
            </a:r>
            <a:r>
              <a:rPr lang="tr-TR" dirty="0">
                <a:solidFill>
                  <a:schemeClr val="accent1">
                    <a:lumMod val="50000"/>
                  </a:schemeClr>
                </a:solidFill>
                <a:latin typeface="Arial" panose="020B0604020202020204" pitchFamily="34" charset="0"/>
                <a:cs typeface="Arial" panose="020B0604020202020204" pitchFamily="34" charset="0"/>
              </a:rPr>
              <a:t> Risk in </a:t>
            </a:r>
            <a:r>
              <a:rPr lang="tr-TR" dirty="0" err="1">
                <a:solidFill>
                  <a:schemeClr val="accent1">
                    <a:lumMod val="50000"/>
                  </a:schemeClr>
                </a:solidFill>
                <a:latin typeface="Arial" panose="020B0604020202020204" pitchFamily="34" charset="0"/>
                <a:cs typeface="Arial" panose="020B0604020202020204" pitchFamily="34" charset="0"/>
              </a:rPr>
              <a:t>the</a:t>
            </a:r>
            <a:r>
              <a:rPr lang="tr-TR" dirty="0">
                <a:solidFill>
                  <a:schemeClr val="accent1">
                    <a:lumMod val="50000"/>
                  </a:schemeClr>
                </a:solidFill>
                <a:latin typeface="Arial" panose="020B0604020202020204" pitchFamily="34" charset="0"/>
                <a:cs typeface="Arial" panose="020B0604020202020204" pitchFamily="34" charset="0"/>
              </a:rPr>
              <a:t> </a:t>
            </a:r>
            <a:r>
              <a:rPr lang="tr-TR" dirty="0" err="1">
                <a:solidFill>
                  <a:schemeClr val="accent1">
                    <a:lumMod val="50000"/>
                  </a:schemeClr>
                </a:solidFill>
                <a:latin typeface="Arial" panose="020B0604020202020204" pitchFamily="34" charset="0"/>
                <a:cs typeface="Arial" panose="020B0604020202020204" pitchFamily="34" charset="0"/>
              </a:rPr>
              <a:t>Supply</a:t>
            </a:r>
            <a:r>
              <a:rPr lang="tr-TR" dirty="0">
                <a:solidFill>
                  <a:schemeClr val="accent1">
                    <a:lumMod val="50000"/>
                  </a:schemeClr>
                </a:solidFill>
                <a:latin typeface="Arial" panose="020B0604020202020204" pitchFamily="34" charset="0"/>
                <a:cs typeface="Arial" panose="020B0604020202020204" pitchFamily="34" charset="0"/>
              </a:rPr>
              <a:t> </a:t>
            </a:r>
            <a:r>
              <a:rPr lang="tr-TR" dirty="0" err="1">
                <a:solidFill>
                  <a:schemeClr val="accent1">
                    <a:lumMod val="50000"/>
                  </a:schemeClr>
                </a:solidFill>
                <a:latin typeface="Arial" panose="020B0604020202020204" pitchFamily="34" charset="0"/>
                <a:cs typeface="Arial" panose="020B0604020202020204" pitchFamily="34" charset="0"/>
              </a:rPr>
              <a:t>Chain</a:t>
            </a:r>
            <a:endParaRPr lang="tr-TR" dirty="0">
              <a:solidFill>
                <a:schemeClr val="accent1">
                  <a:lumMod val="50000"/>
                </a:schemeClr>
              </a:solidFill>
              <a:latin typeface="Arial" panose="020B0604020202020204" pitchFamily="34" charset="0"/>
              <a:cs typeface="Arial" panose="020B0604020202020204" pitchFamily="34" charset="0"/>
            </a:endParaRPr>
          </a:p>
        </p:txBody>
      </p:sp>
      <p:sp>
        <p:nvSpPr>
          <p:cNvPr id="10" name="Metin kutusu 9"/>
          <p:cNvSpPr txBox="1"/>
          <p:nvPr/>
        </p:nvSpPr>
        <p:spPr>
          <a:xfrm>
            <a:off x="5748427" y="4146693"/>
            <a:ext cx="2421419" cy="307777"/>
          </a:xfrm>
          <a:prstGeom prst="rect">
            <a:avLst/>
          </a:prstGeom>
          <a:solidFill>
            <a:schemeClr val="accent5">
              <a:lumMod val="20000"/>
              <a:lumOff val="80000"/>
            </a:schemeClr>
          </a:solidFill>
        </p:spPr>
        <p:txBody>
          <a:bodyPr wrap="square" rtlCol="0">
            <a:spAutoFit/>
          </a:bodyPr>
          <a:lstStyle>
            <a:defPPr>
              <a:defRPr lang="en-US"/>
            </a:defPPr>
            <a:lvl1pPr>
              <a:defRPr sz="1400" b="1">
                <a:solidFill>
                  <a:schemeClr val="accent1">
                    <a:lumMod val="75000"/>
                  </a:schemeClr>
                </a:solidFill>
              </a:defRPr>
            </a:lvl1pPr>
          </a:lstStyle>
          <a:p>
            <a:r>
              <a:rPr lang="tr-TR" dirty="0" err="1">
                <a:solidFill>
                  <a:schemeClr val="accent1">
                    <a:lumMod val="50000"/>
                  </a:schemeClr>
                </a:solidFill>
                <a:latin typeface="Arial" panose="020B0604020202020204" pitchFamily="34" charset="0"/>
                <a:cs typeface="Arial" panose="020B0604020202020204" pitchFamily="34" charset="0"/>
              </a:rPr>
              <a:t>Continuous</a:t>
            </a:r>
            <a:r>
              <a:rPr lang="tr-TR" dirty="0">
                <a:solidFill>
                  <a:schemeClr val="accent1">
                    <a:lumMod val="50000"/>
                  </a:schemeClr>
                </a:solidFill>
                <a:latin typeface="Arial" panose="020B0604020202020204" pitchFamily="34" charset="0"/>
                <a:cs typeface="Arial" panose="020B0604020202020204" pitchFamily="34" charset="0"/>
              </a:rPr>
              <a:t> </a:t>
            </a:r>
            <a:r>
              <a:rPr lang="tr-TR" dirty="0" err="1">
                <a:solidFill>
                  <a:schemeClr val="accent1">
                    <a:lumMod val="50000"/>
                  </a:schemeClr>
                </a:solidFill>
                <a:latin typeface="Arial" panose="020B0604020202020204" pitchFamily="34" charset="0"/>
                <a:cs typeface="Arial" panose="020B0604020202020204" pitchFamily="34" charset="0"/>
              </a:rPr>
              <a:t>Improvement</a:t>
            </a:r>
            <a:endParaRPr lang="tr-TR" dirty="0">
              <a:solidFill>
                <a:schemeClr val="accent1">
                  <a:lumMod val="50000"/>
                </a:schemeClr>
              </a:solidFill>
              <a:latin typeface="Arial" panose="020B0604020202020204" pitchFamily="34" charset="0"/>
              <a:cs typeface="Arial" panose="020B0604020202020204" pitchFamily="34" charset="0"/>
            </a:endParaRPr>
          </a:p>
        </p:txBody>
      </p:sp>
      <p:sp>
        <p:nvSpPr>
          <p:cNvPr id="11" name="Metin kutusu 10"/>
          <p:cNvSpPr txBox="1"/>
          <p:nvPr/>
        </p:nvSpPr>
        <p:spPr>
          <a:xfrm>
            <a:off x="5744644" y="2345753"/>
            <a:ext cx="2791525" cy="307777"/>
          </a:xfrm>
          <a:prstGeom prst="rect">
            <a:avLst/>
          </a:prstGeom>
          <a:solidFill>
            <a:schemeClr val="accent5">
              <a:lumMod val="20000"/>
              <a:lumOff val="80000"/>
            </a:schemeClr>
          </a:solidFill>
        </p:spPr>
        <p:txBody>
          <a:bodyPr wrap="square" rtlCol="0">
            <a:spAutoFit/>
          </a:bodyPr>
          <a:lstStyle>
            <a:defPPr>
              <a:defRPr lang="en-US"/>
            </a:defPPr>
            <a:lvl1pPr>
              <a:defRPr sz="1400" b="1">
                <a:solidFill>
                  <a:schemeClr val="accent1">
                    <a:lumMod val="75000"/>
                  </a:schemeClr>
                </a:solidFill>
              </a:defRPr>
            </a:lvl1pPr>
          </a:lstStyle>
          <a:p>
            <a:r>
              <a:rPr lang="tr-TR" dirty="0" err="1">
                <a:solidFill>
                  <a:schemeClr val="accent1">
                    <a:lumMod val="50000"/>
                  </a:schemeClr>
                </a:solidFill>
                <a:latin typeface="Arial" panose="020B0604020202020204" pitchFamily="34" charset="0"/>
                <a:cs typeface="Arial" panose="020B0604020202020204" pitchFamily="34" charset="0"/>
              </a:rPr>
              <a:t>Sustainable</a:t>
            </a:r>
            <a:r>
              <a:rPr lang="tr-TR" dirty="0">
                <a:solidFill>
                  <a:schemeClr val="accent1">
                    <a:lumMod val="50000"/>
                  </a:schemeClr>
                </a:solidFill>
                <a:latin typeface="Arial" panose="020B0604020202020204" pitchFamily="34" charset="0"/>
                <a:cs typeface="Arial" panose="020B0604020202020204" pitchFamily="34" charset="0"/>
              </a:rPr>
              <a:t> Steel </a:t>
            </a:r>
            <a:r>
              <a:rPr lang="tr-TR" dirty="0" err="1">
                <a:solidFill>
                  <a:schemeClr val="accent1">
                    <a:lumMod val="50000"/>
                  </a:schemeClr>
                </a:solidFill>
                <a:latin typeface="Arial" panose="020B0604020202020204" pitchFamily="34" charset="0"/>
                <a:cs typeface="Arial" panose="020B0604020202020204" pitchFamily="34" charset="0"/>
              </a:rPr>
              <a:t>Production</a:t>
            </a:r>
            <a:endParaRPr lang="tr-TR" dirty="0">
              <a:solidFill>
                <a:schemeClr val="accent1">
                  <a:lumMod val="50000"/>
                </a:schemeClr>
              </a:solidFill>
              <a:latin typeface="Arial" panose="020B0604020202020204" pitchFamily="34" charset="0"/>
              <a:cs typeface="Arial" panose="020B0604020202020204" pitchFamily="34" charset="0"/>
            </a:endParaRPr>
          </a:p>
        </p:txBody>
      </p:sp>
      <p:sp>
        <p:nvSpPr>
          <p:cNvPr id="12" name="Metin kutusu 11"/>
          <p:cNvSpPr txBox="1"/>
          <p:nvPr/>
        </p:nvSpPr>
        <p:spPr>
          <a:xfrm>
            <a:off x="612646" y="5285535"/>
            <a:ext cx="8357181" cy="707886"/>
          </a:xfrm>
          <a:prstGeom prst="rect">
            <a:avLst/>
          </a:prstGeom>
          <a:noFill/>
        </p:spPr>
        <p:txBody>
          <a:bodyPr wrap="square" rtlCol="0">
            <a:spAutoFit/>
          </a:bodyPr>
          <a:lstStyle/>
          <a:p>
            <a:pPr algn="ctr"/>
            <a:r>
              <a:rPr lang="tr-TR" sz="2000" b="1" dirty="0">
                <a:solidFill>
                  <a:schemeClr val="accent1">
                    <a:lumMod val="75000"/>
                  </a:schemeClr>
                </a:solidFill>
              </a:rPr>
              <a:t>İÇDAŞ A.Ş. has </a:t>
            </a:r>
            <a:r>
              <a:rPr lang="tr-TR" sz="2000" b="1" dirty="0" err="1">
                <a:solidFill>
                  <a:schemeClr val="accent1">
                    <a:lumMod val="75000"/>
                  </a:schemeClr>
                </a:solidFill>
              </a:rPr>
              <a:t>been</a:t>
            </a:r>
            <a:r>
              <a:rPr lang="tr-TR" sz="2000" b="1" dirty="0">
                <a:solidFill>
                  <a:schemeClr val="accent1">
                    <a:lumMod val="75000"/>
                  </a:schemeClr>
                </a:solidFill>
              </a:rPr>
              <a:t> </a:t>
            </a:r>
            <a:r>
              <a:rPr lang="tr-TR" sz="2000" b="1" dirty="0" err="1">
                <a:solidFill>
                  <a:schemeClr val="accent1">
                    <a:lumMod val="75000"/>
                  </a:schemeClr>
                </a:solidFill>
              </a:rPr>
              <a:t>continuing</a:t>
            </a:r>
            <a:r>
              <a:rPr lang="tr-TR" sz="2000" b="1" dirty="0">
                <a:solidFill>
                  <a:schemeClr val="accent1">
                    <a:lumMod val="75000"/>
                  </a:schemeClr>
                </a:solidFill>
              </a:rPr>
              <a:t> </a:t>
            </a:r>
            <a:r>
              <a:rPr lang="tr-TR" sz="2000" b="1" dirty="0" err="1">
                <a:solidFill>
                  <a:schemeClr val="accent1">
                    <a:lumMod val="75000"/>
                  </a:schemeClr>
                </a:solidFill>
              </a:rPr>
              <a:t>to</a:t>
            </a:r>
            <a:r>
              <a:rPr lang="tr-TR" sz="2000" b="1" dirty="0">
                <a:solidFill>
                  <a:schemeClr val="accent1">
                    <a:lumMod val="75000"/>
                  </a:schemeClr>
                </a:solidFill>
              </a:rPr>
              <a:t> </a:t>
            </a:r>
            <a:r>
              <a:rPr lang="tr-TR" sz="2000" b="1" dirty="0" err="1">
                <a:solidFill>
                  <a:schemeClr val="accent1">
                    <a:lumMod val="75000"/>
                  </a:schemeClr>
                </a:solidFill>
              </a:rPr>
              <a:t>produce</a:t>
            </a:r>
            <a:r>
              <a:rPr lang="tr-TR" sz="2000" b="1" dirty="0">
                <a:solidFill>
                  <a:schemeClr val="accent1">
                    <a:lumMod val="75000"/>
                  </a:schemeClr>
                </a:solidFill>
              </a:rPr>
              <a:t> </a:t>
            </a:r>
            <a:r>
              <a:rPr lang="tr-TR" sz="2000" b="1" dirty="0" err="1">
                <a:solidFill>
                  <a:schemeClr val="accent1">
                    <a:lumMod val="75000"/>
                  </a:schemeClr>
                </a:solidFill>
              </a:rPr>
              <a:t>sustainable</a:t>
            </a:r>
            <a:r>
              <a:rPr lang="tr-TR" sz="2000" b="1" dirty="0">
                <a:solidFill>
                  <a:schemeClr val="accent1">
                    <a:lumMod val="75000"/>
                  </a:schemeClr>
                </a:solidFill>
              </a:rPr>
              <a:t> </a:t>
            </a:r>
            <a:r>
              <a:rPr lang="tr-TR" sz="2000" b="1" dirty="0" err="1">
                <a:solidFill>
                  <a:schemeClr val="accent1">
                    <a:lumMod val="75000"/>
                  </a:schemeClr>
                </a:solidFill>
              </a:rPr>
              <a:t>steel</a:t>
            </a:r>
            <a:r>
              <a:rPr lang="tr-TR" sz="2000" b="1" dirty="0">
                <a:solidFill>
                  <a:schemeClr val="accent1">
                    <a:lumMod val="75000"/>
                  </a:schemeClr>
                </a:solidFill>
              </a:rPr>
              <a:t> </a:t>
            </a:r>
            <a:r>
              <a:rPr lang="tr-TR" sz="2000" b="1" dirty="0" err="1">
                <a:solidFill>
                  <a:schemeClr val="accent1">
                    <a:lumMod val="75000"/>
                  </a:schemeClr>
                </a:solidFill>
              </a:rPr>
              <a:t>production</a:t>
            </a:r>
            <a:r>
              <a:rPr lang="tr-TR" sz="2000" b="1" dirty="0">
                <a:solidFill>
                  <a:schemeClr val="accent1">
                    <a:lumMod val="75000"/>
                  </a:schemeClr>
                </a:solidFill>
              </a:rPr>
              <a:t> in </a:t>
            </a:r>
            <a:r>
              <a:rPr lang="tr-TR" sz="2000" b="1" dirty="0" err="1">
                <a:solidFill>
                  <a:schemeClr val="accent1">
                    <a:lumMod val="75000"/>
                  </a:schemeClr>
                </a:solidFill>
              </a:rPr>
              <a:t>accordance</a:t>
            </a:r>
            <a:r>
              <a:rPr lang="tr-TR" sz="2000" b="1" dirty="0">
                <a:solidFill>
                  <a:schemeClr val="accent1">
                    <a:lumMod val="75000"/>
                  </a:schemeClr>
                </a:solidFill>
              </a:rPr>
              <a:t> </a:t>
            </a:r>
            <a:r>
              <a:rPr lang="tr-TR" sz="2000" b="1" dirty="0" err="1">
                <a:solidFill>
                  <a:schemeClr val="accent1">
                    <a:lumMod val="75000"/>
                  </a:schemeClr>
                </a:solidFill>
              </a:rPr>
              <a:t>to</a:t>
            </a:r>
            <a:r>
              <a:rPr lang="tr-TR" sz="2000" b="1" dirty="0">
                <a:solidFill>
                  <a:schemeClr val="accent1">
                    <a:lumMod val="75000"/>
                  </a:schemeClr>
                </a:solidFill>
              </a:rPr>
              <a:t> CARES </a:t>
            </a:r>
            <a:r>
              <a:rPr lang="tr-TR" sz="2000" b="1" dirty="0" err="1">
                <a:solidFill>
                  <a:schemeClr val="accent1">
                    <a:lumMod val="75000"/>
                  </a:schemeClr>
                </a:solidFill>
              </a:rPr>
              <a:t>Sustainability</a:t>
            </a:r>
            <a:r>
              <a:rPr lang="tr-TR" sz="2000" b="1" dirty="0">
                <a:solidFill>
                  <a:schemeClr val="accent1">
                    <a:lumMod val="75000"/>
                  </a:schemeClr>
                </a:solidFill>
              </a:rPr>
              <a:t> </a:t>
            </a:r>
            <a:r>
              <a:rPr lang="tr-TR" sz="2000" b="1" dirty="0" err="1">
                <a:solidFill>
                  <a:schemeClr val="accent1">
                    <a:lumMod val="75000"/>
                  </a:schemeClr>
                </a:solidFill>
              </a:rPr>
              <a:t>Standards</a:t>
            </a:r>
            <a:r>
              <a:rPr lang="tr-TR" sz="2000" b="1" dirty="0">
                <a:solidFill>
                  <a:schemeClr val="accent1">
                    <a:lumMod val="75000"/>
                  </a:schemeClr>
                </a:solidFill>
              </a:rPr>
              <a:t> since 2011</a:t>
            </a:r>
            <a:r>
              <a:rPr lang="tr-TR" b="1" dirty="0">
                <a:solidFill>
                  <a:schemeClr val="accent1">
                    <a:lumMod val="75000"/>
                  </a:schemeClr>
                </a:solidFill>
              </a:rPr>
              <a:t>.</a:t>
            </a:r>
          </a:p>
        </p:txBody>
      </p:sp>
      <p:pic>
        <p:nvPicPr>
          <p:cNvPr id="13" name="Picture 2" descr="\\Adbigfilesrv\cevre\RESİMLER\Logo, Afiş  &amp; İşaret\İÇDAŞ ÇELİK LOGO PNG - ARKA PLANSIZ ŞEFFAF.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58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vert="horz" anchor="ctr">
            <a:normAutofit/>
          </a:bodyPr>
          <a:lstStyle/>
          <a:p>
            <a:r>
              <a:rPr lang="tr-TR" dirty="0" err="1"/>
              <a:t>Other</a:t>
            </a:r>
            <a:r>
              <a:rPr lang="tr-TR" dirty="0"/>
              <a:t> </a:t>
            </a:r>
            <a:r>
              <a:rPr lang="tr-TR" dirty="0" err="1"/>
              <a:t>Initiatives</a:t>
            </a:r>
            <a:endParaRPr lang="tr-TR" sz="3200" dirty="0">
              <a:latin typeface="Arial"/>
              <a:cs typeface="Arial"/>
            </a:endParaRPr>
          </a:p>
        </p:txBody>
      </p:sp>
      <p:sp>
        <p:nvSpPr>
          <p:cNvPr id="8" name="Content Placeholder 7"/>
          <p:cNvSpPr>
            <a:spLocks noGrp="1"/>
          </p:cNvSpPr>
          <p:nvPr>
            <p:ph sz="quarter" idx="1"/>
          </p:nvPr>
        </p:nvSpPr>
        <p:spPr>
          <a:xfrm>
            <a:off x="552884" y="1733433"/>
            <a:ext cx="7947649" cy="448733"/>
          </a:xfrm>
        </p:spPr>
        <p:style>
          <a:lnRef idx="0">
            <a:schemeClr val="accent2"/>
          </a:lnRef>
          <a:fillRef idx="3">
            <a:schemeClr val="accent2"/>
          </a:fillRef>
          <a:effectRef idx="3">
            <a:schemeClr val="accent2"/>
          </a:effectRef>
          <a:fontRef idx="minor">
            <a:schemeClr val="lt1"/>
          </a:fontRef>
        </p:style>
        <p:txBody>
          <a:bodyPr>
            <a:normAutofit/>
          </a:bodyPr>
          <a:lstStyle/>
          <a:p>
            <a:pPr marL="0" indent="0" algn="ctr">
              <a:buNone/>
            </a:pPr>
            <a:r>
              <a:rPr lang="tr-TR" sz="2200" b="1" dirty="0" err="1">
                <a:latin typeface="Arial" panose="020B0604020202020204" pitchFamily="34" charset="0"/>
                <a:cs typeface="Arial" panose="020B0604020202020204" pitchFamily="34" charset="0"/>
              </a:rPr>
              <a:t>Calculation</a:t>
            </a:r>
            <a:r>
              <a:rPr lang="tr-TR" sz="2200" b="1" dirty="0">
                <a:latin typeface="Arial" panose="020B0604020202020204" pitchFamily="34" charset="0"/>
                <a:cs typeface="Arial" panose="020B0604020202020204" pitchFamily="34" charset="0"/>
              </a:rPr>
              <a:t> of </a:t>
            </a:r>
            <a:r>
              <a:rPr lang="tr-TR" sz="2200" b="1" dirty="0" err="1">
                <a:latin typeface="Arial" panose="020B0604020202020204" pitchFamily="34" charset="0"/>
                <a:cs typeface="Arial" panose="020B0604020202020204" pitchFamily="34" charset="0"/>
              </a:rPr>
              <a:t>Carbon</a:t>
            </a:r>
            <a:r>
              <a:rPr lang="tr-TR" sz="2200" b="1" dirty="0">
                <a:latin typeface="Arial" panose="020B0604020202020204" pitchFamily="34" charset="0"/>
                <a:cs typeface="Arial" panose="020B0604020202020204" pitchFamily="34" charset="0"/>
              </a:rPr>
              <a:t> </a:t>
            </a:r>
            <a:r>
              <a:rPr lang="tr-TR" sz="2200" b="1" dirty="0" err="1">
                <a:latin typeface="Arial" panose="020B0604020202020204" pitchFamily="34" charset="0"/>
                <a:cs typeface="Arial" panose="020B0604020202020204" pitchFamily="34" charset="0"/>
              </a:rPr>
              <a:t>Emissions</a:t>
            </a:r>
            <a:endParaRPr lang="tr-TR" sz="2200" b="1" dirty="0">
              <a:latin typeface="Arial" panose="020B0604020202020204" pitchFamily="34" charset="0"/>
              <a:cs typeface="Arial" panose="020B0604020202020204" pitchFamily="34" charset="0"/>
            </a:endParaRPr>
          </a:p>
          <a:p>
            <a:pPr marL="0" indent="0" algn="ctr">
              <a:buNone/>
            </a:pPr>
            <a:endParaRPr lang="tr-TR" sz="2200" b="1" dirty="0">
              <a:latin typeface="Arial" pitchFamily="-83" charset="0"/>
            </a:endParaRPr>
          </a:p>
          <a:p>
            <a:pPr marL="0" indent="0" algn="ctr">
              <a:buNone/>
            </a:pPr>
            <a:endParaRPr lang="tr-TR" sz="2200" b="1" dirty="0">
              <a:latin typeface="Arial" pitchFamily="-83" charset="0"/>
            </a:endParaRPr>
          </a:p>
          <a:p>
            <a:pPr marL="0" indent="0" algn="ctr">
              <a:buNone/>
            </a:pPr>
            <a:endParaRPr lang="de-DE" sz="2200" b="1" dirty="0">
              <a:latin typeface="Arial" pitchFamily="-83" charset="0"/>
            </a:endParaRPr>
          </a:p>
          <a:p>
            <a:pPr marL="0" indent="0" algn="ctr">
              <a:buNone/>
            </a:pPr>
            <a:endParaRPr lang="tr-TR" sz="2200" b="1" dirty="0"/>
          </a:p>
        </p:txBody>
      </p:sp>
      <p:grpSp>
        <p:nvGrpSpPr>
          <p:cNvPr id="2" name="Group 25"/>
          <p:cNvGrpSpPr/>
          <p:nvPr/>
        </p:nvGrpSpPr>
        <p:grpSpPr>
          <a:xfrm>
            <a:off x="421049" y="4242421"/>
            <a:ext cx="4136010" cy="1481431"/>
            <a:chOff x="421049" y="3669754"/>
            <a:chExt cx="4136010" cy="1481431"/>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049" y="3669754"/>
              <a:ext cx="4136010" cy="761990"/>
            </a:xfrm>
            <a:prstGeom prst="rect">
              <a:avLst/>
            </a:prstGeom>
            <a:noFill/>
            <a:ln w="9525">
              <a:noFill/>
              <a:miter lim="800000"/>
              <a:headEnd/>
              <a:tailEnd/>
            </a:ln>
          </p:spPr>
        </p:pic>
        <p:sp>
          <p:nvSpPr>
            <p:cNvPr id="9" name="Text Box 18"/>
            <p:cNvSpPr txBox="1">
              <a:spLocks noChangeArrowheads="1"/>
            </p:cNvSpPr>
            <p:nvPr/>
          </p:nvSpPr>
          <p:spPr bwMode="auto">
            <a:xfrm>
              <a:off x="552884" y="4443299"/>
              <a:ext cx="3494832" cy="70788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tr-TR" sz="2000"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GHG - </a:t>
              </a:r>
              <a:r>
                <a:rPr lang="tr-TR" sz="2000" dirty="0" err="1">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Greenhouse</a:t>
              </a:r>
              <a:r>
                <a:rPr lang="tr-TR" sz="2000"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tr-TR" sz="2000" dirty="0" err="1">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Gas</a:t>
              </a:r>
              <a:r>
                <a:rPr lang="tr-TR" sz="2000"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tr-TR" sz="2000" dirty="0" err="1">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Emissions</a:t>
              </a:r>
              <a:r>
                <a:rPr lang="tr-TR" sz="2000"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tr-TR" sz="2000" dirty="0" err="1">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Protocol</a:t>
              </a:r>
              <a:endParaRPr lang="tr-TR" sz="2000"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3" name="Group 24"/>
          <p:cNvGrpSpPr/>
          <p:nvPr/>
        </p:nvGrpSpPr>
        <p:grpSpPr>
          <a:xfrm>
            <a:off x="446236" y="2607654"/>
            <a:ext cx="4110823" cy="1168163"/>
            <a:chOff x="625527" y="2373374"/>
            <a:chExt cx="4110823" cy="1168163"/>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5527" y="2373374"/>
              <a:ext cx="4110823" cy="618376"/>
            </a:xfrm>
            <a:prstGeom prst="rect">
              <a:avLst/>
            </a:prstGeom>
          </p:spPr>
        </p:pic>
        <p:sp>
          <p:nvSpPr>
            <p:cNvPr id="11" name="Text Box 18"/>
            <p:cNvSpPr txBox="1">
              <a:spLocks noChangeArrowheads="1"/>
            </p:cNvSpPr>
            <p:nvPr/>
          </p:nvSpPr>
          <p:spPr bwMode="auto">
            <a:xfrm>
              <a:off x="625527" y="3141427"/>
              <a:ext cx="3520402" cy="400110"/>
            </a:xfrm>
            <a:prstGeom prst="rect">
              <a:avLst/>
            </a:prstGeom>
            <a:noFill/>
            <a:ln w="9525">
              <a:noFill/>
              <a:miter lim="800000"/>
              <a:headEnd/>
              <a:tailEnd/>
            </a:ln>
            <a:effectLst/>
          </p:spPr>
          <p:txBody>
            <a:bodyPr wrap="square">
              <a:prstTxWarp prst="textNoShape">
                <a:avLst/>
              </a:prstTxWarp>
              <a:spAutoFit/>
            </a:bodyPr>
            <a:lstStyle/>
            <a:p>
              <a:pPr>
                <a:spcBef>
                  <a:spcPct val="50000"/>
                </a:spcBef>
              </a:pPr>
              <a:endParaRPr lang="tr-TR" sz="2000" b="1" dirty="0">
                <a:solidFill>
                  <a:srgbClr val="FF6600"/>
                </a:solidFill>
                <a:effectLst>
                  <a:outerShdw blurRad="38100" dist="38100" dir="2700000" algn="tl">
                    <a:srgbClr val="DDDDDD"/>
                  </a:outerShdw>
                </a:effectLst>
                <a:latin typeface="Arial"/>
                <a:cs typeface="Arial"/>
              </a:endParaRPr>
            </a:p>
          </p:txBody>
        </p:sp>
      </p:grpSp>
      <p:grpSp>
        <p:nvGrpSpPr>
          <p:cNvPr id="7" name="Group 16"/>
          <p:cNvGrpSpPr/>
          <p:nvPr/>
        </p:nvGrpSpPr>
        <p:grpSpPr>
          <a:xfrm>
            <a:off x="5115106" y="3226030"/>
            <a:ext cx="4028894" cy="1881503"/>
            <a:chOff x="1933422" y="5062106"/>
            <a:chExt cx="3344333" cy="1881504"/>
          </a:xfrm>
        </p:grpSpPr>
        <p:sp>
          <p:nvSpPr>
            <p:cNvPr id="12" name="Text Box 18"/>
            <p:cNvSpPr txBox="1">
              <a:spLocks noChangeArrowheads="1"/>
            </p:cNvSpPr>
            <p:nvPr/>
          </p:nvSpPr>
          <p:spPr bwMode="auto">
            <a:xfrm>
              <a:off x="1933422" y="5927946"/>
              <a:ext cx="3344333" cy="1015664"/>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tr-TR" sz="2000" b="1" dirty="0">
                  <a:solidFill>
                    <a:srgbClr val="FF6600"/>
                  </a:solidFill>
                  <a:effectLst>
                    <a:outerShdw blurRad="38100" dist="38100" dir="2700000" algn="tl">
                      <a:srgbClr val="000000">
                        <a:alpha val="43137"/>
                      </a:srgbClr>
                    </a:outerShdw>
                  </a:effectLst>
                  <a:latin typeface="Arial"/>
                  <a:cs typeface="Arial"/>
                </a:rPr>
                <a:t>ISO 14064-1</a:t>
              </a:r>
            </a:p>
            <a:p>
              <a:r>
                <a:rPr lang="en-US" sz="20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Greenhouse Gas Emission</a:t>
              </a:r>
              <a:br>
                <a:rPr lang="en-US" sz="20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0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Verification Standard</a:t>
              </a: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86605" y="5062106"/>
              <a:ext cx="2229373" cy="815040"/>
            </a:xfrm>
            <a:prstGeom prst="rect">
              <a:avLst/>
            </a:prstGeom>
          </p:spPr>
        </p:pic>
      </p:grpSp>
      <p:sp>
        <p:nvSpPr>
          <p:cNvPr id="14" name="TextBox 13"/>
          <p:cNvSpPr txBox="1"/>
          <p:nvPr/>
        </p:nvSpPr>
        <p:spPr>
          <a:xfrm>
            <a:off x="7787430" y="3344930"/>
            <a:ext cx="2389502" cy="430887"/>
          </a:xfrm>
          <a:prstGeom prst="rect">
            <a:avLst/>
          </a:prstGeom>
          <a:noFill/>
        </p:spPr>
        <p:txBody>
          <a:bodyPr wrap="square" rtlCol="0">
            <a:spAutoFit/>
          </a:bodyPr>
          <a:lstStyle/>
          <a:p>
            <a:endParaRPr lang="tr-TR" sz="2200" b="1" dirty="0"/>
          </a:p>
        </p:txBody>
      </p:sp>
      <p:pic>
        <p:nvPicPr>
          <p:cNvPr id="15" name="Picture 2" descr="\\Adbigfilesrv\cevre\RESİMLER\Logo, Afiş  &amp; İşaret\İÇDAŞ ÇELİK LOGO PNG - ARKA PLANSIZ ŞEFFAF.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16" name="Dikdörtgen 15"/>
          <p:cNvSpPr/>
          <p:nvPr/>
        </p:nvSpPr>
        <p:spPr>
          <a:xfrm>
            <a:off x="341194" y="6251591"/>
            <a:ext cx="8557145" cy="430887"/>
          </a:xfrm>
          <a:prstGeom prst="rect">
            <a:avLst/>
          </a:prstGeom>
        </p:spPr>
        <p:txBody>
          <a:bodyPr wrap="square">
            <a:spAutoFit/>
          </a:bodyPr>
          <a:lstStyle/>
          <a:p>
            <a:pPr algn="ctr"/>
            <a:r>
              <a:rPr lang="en-US" sz="2200" b="1" dirty="0">
                <a:solidFill>
                  <a:srgbClr val="00B050"/>
                </a:solidFill>
                <a:latin typeface="Arial" panose="020B0604020202020204" pitchFamily="34" charset="0"/>
                <a:cs typeface="Arial" panose="020B0604020202020204" pitchFamily="34" charset="0"/>
              </a:rPr>
              <a:t>İÇDAŞ A.Ş. has been watching greenhouse gases since 2003.</a:t>
            </a:r>
            <a:endParaRPr lang="tr-TR" sz="22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105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3000"/>
                                        <p:tgtEl>
                                          <p:spTgt spid="16">
                                            <p:txEl>
                                              <p:pRg st="0" end="0"/>
                                            </p:txEl>
                                          </p:spTgt>
                                        </p:tgtEl>
                                      </p:cBhvr>
                                    </p:animEffect>
                                    <p:anim calcmode="lin" valueType="num">
                                      <p:cBhvr>
                                        <p:cTn id="8" dur="3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 y="1635369"/>
            <a:ext cx="8651874" cy="4958556"/>
          </a:xfrm>
          <a:prstGeom prst="rect">
            <a:avLst/>
          </a:prstGeom>
        </p:spPr>
      </p:pic>
      <p:sp>
        <p:nvSpPr>
          <p:cNvPr id="2" name="Title 1"/>
          <p:cNvSpPr>
            <a:spLocks noGrp="1"/>
          </p:cNvSpPr>
          <p:nvPr>
            <p:ph type="title"/>
          </p:nvPr>
        </p:nvSpPr>
        <p:spPr>
          <a:xfrm>
            <a:off x="567488" y="76200"/>
            <a:ext cx="8576511" cy="1173162"/>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tr-TR" dirty="0" err="1"/>
              <a:t>What</a:t>
            </a:r>
            <a:r>
              <a:rPr lang="tr-TR" dirty="0"/>
              <a:t> is Sustainable </a:t>
            </a:r>
            <a:r>
              <a:rPr lang="tr-TR" dirty="0" err="1"/>
              <a:t>Development</a:t>
            </a:r>
            <a:r>
              <a:rPr lang="tr-TR" dirty="0"/>
              <a:t>?</a:t>
            </a:r>
            <a:endParaRPr lang="tr-TR" sz="2800" dirty="0">
              <a:latin typeface="Arial"/>
              <a:cs typeface="Arial"/>
            </a:endParaRPr>
          </a:p>
        </p:txBody>
      </p:sp>
      <p:sp>
        <p:nvSpPr>
          <p:cNvPr id="4" name="Rechteck 6"/>
          <p:cNvSpPr>
            <a:spLocks noChangeArrowheads="1"/>
          </p:cNvSpPr>
          <p:nvPr/>
        </p:nvSpPr>
        <p:spPr bwMode="auto">
          <a:xfrm>
            <a:off x="301625" y="1428750"/>
            <a:ext cx="8651875" cy="1655644"/>
          </a:xfrm>
          <a:prstGeom prst="rect">
            <a:avLst/>
          </a:prstGeom>
          <a:noFill/>
          <a:ln w="9525">
            <a:noFill/>
            <a:miter lim="800000"/>
            <a:headEnd/>
            <a:tailEnd/>
          </a:ln>
          <a:effectLst/>
        </p:spPr>
        <p:txBody>
          <a:bodyPr>
            <a:prstTxWarp prst="textNoShape">
              <a:avLst/>
            </a:prstTxWarp>
          </a:bodyPr>
          <a:lstStyle/>
          <a:p>
            <a:pPr marL="342900" indent="-342900" algn="ctr" eaLnBrk="0" hangingPunct="0">
              <a:lnSpc>
                <a:spcPct val="150000"/>
              </a:lnSpc>
            </a:pPr>
            <a:r>
              <a:rPr lang="en-US" sz="2400" dirty="0">
                <a:latin typeface="Arial"/>
                <a:cs typeface="Arial"/>
              </a:rPr>
              <a:t>"Development that meets the needs of the present without compromising the ability of future generations to meet their own needs." </a:t>
            </a:r>
            <a:endParaRPr lang="tr-TR" sz="2400" dirty="0">
              <a:solidFill>
                <a:schemeClr val="tx1"/>
              </a:solidFill>
              <a:effectLst/>
              <a:latin typeface="Arial"/>
              <a:cs typeface="Arial"/>
            </a:endParaRPr>
          </a:p>
        </p:txBody>
      </p:sp>
      <p:pic>
        <p:nvPicPr>
          <p:cNvPr id="6" name="Picture 2" descr="\\Adbigfilesrv\cevre\RESİMLER\Logo, Afiş  &amp; İşaret\İÇDAŞ ÇELİK LOGO PNG - ARKA PLANSIZ ŞEFFAF.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24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a:t>İÇDAŞ </a:t>
            </a:r>
            <a:r>
              <a:rPr lang="tr-TR" dirty="0" err="1"/>
              <a:t>Stakeholder</a:t>
            </a:r>
            <a:r>
              <a:rPr lang="tr-TR" dirty="0"/>
              <a:t> </a:t>
            </a:r>
            <a:r>
              <a:rPr lang="tr-TR" dirty="0" err="1"/>
              <a:t>Map</a:t>
            </a:r>
            <a:endParaRPr lang="tr-TR" dirty="0"/>
          </a:p>
        </p:txBody>
      </p:sp>
      <p:pic>
        <p:nvPicPr>
          <p:cNvPr id="3" name="Resim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263279" y="1778312"/>
            <a:ext cx="6852138" cy="4800453"/>
          </a:xfrm>
          <a:prstGeom prst="rect">
            <a:avLst/>
          </a:prstGeom>
        </p:spPr>
      </p:pic>
      <p:pic>
        <p:nvPicPr>
          <p:cNvPr id="4"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0575" y="1647825"/>
            <a:ext cx="7562850" cy="5210175"/>
          </a:xfrm>
          <a:prstGeom prst="rect">
            <a:avLst/>
          </a:prstGeom>
          <a:noFill/>
          <a:ln w="9525">
            <a:noFill/>
            <a:miter lim="800000"/>
            <a:headEnd/>
            <a:tailEnd/>
          </a:ln>
          <a:effectLst/>
        </p:spPr>
      </p:pic>
    </p:spTree>
    <p:extLst>
      <p:ext uri="{BB962C8B-B14F-4D97-AF65-F5344CB8AC3E}">
        <p14:creationId xmlns:p14="http://schemas.microsoft.com/office/powerpoint/2010/main" val="843214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bigfilesrv\cevre\RESİMLER\Logo, Afiş  &amp; İşaret\İÇDAŞ ÇELİK LOGO PNG - ARKA PLANSIZ ŞEFFAF.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612648" y="228600"/>
            <a:ext cx="8153400" cy="990600"/>
          </a:xfrm>
        </p:spPr>
        <p:txBody>
          <a:bodyPr>
            <a:normAutofit/>
          </a:bodyPr>
          <a:lstStyle/>
          <a:p>
            <a:r>
              <a:rPr lang="tr-TR" sz="2800" dirty="0"/>
              <a:t>İÇDAŞ Strategic </a:t>
            </a:r>
            <a:r>
              <a:rPr lang="tr-TR" sz="2800" dirty="0" err="1"/>
              <a:t>Sustainability</a:t>
            </a:r>
            <a:r>
              <a:rPr lang="tr-TR" sz="2800" dirty="0"/>
              <a:t> </a:t>
            </a:r>
            <a:r>
              <a:rPr lang="tr-TR" sz="2800" dirty="0" err="1"/>
              <a:t>Elements</a:t>
            </a:r>
            <a:r>
              <a:rPr lang="tr-TR" sz="2800" dirty="0"/>
              <a:t> </a:t>
            </a:r>
            <a:r>
              <a:rPr lang="tr-TR" sz="2800" dirty="0" err="1"/>
              <a:t>Matrix</a:t>
            </a:r>
            <a:endParaRPr lang="tr-TR" sz="2800" dirty="0"/>
          </a:p>
        </p:txBody>
      </p:sp>
      <p:sp>
        <p:nvSpPr>
          <p:cNvPr id="5" name="Metin kutusu 4"/>
          <p:cNvSpPr txBox="1"/>
          <p:nvPr/>
        </p:nvSpPr>
        <p:spPr>
          <a:xfrm>
            <a:off x="115910" y="1571015"/>
            <a:ext cx="8650137" cy="523220"/>
          </a:xfrm>
          <a:prstGeom prst="rect">
            <a:avLst/>
          </a:prstGeom>
          <a:noFill/>
        </p:spPr>
        <p:txBody>
          <a:bodyPr wrap="square" rtlCol="0">
            <a:spAutoFit/>
          </a:bodyPr>
          <a:lstStyle/>
          <a:p>
            <a:pPr algn="just"/>
            <a:r>
              <a:rPr lang="en-US" sz="1400" dirty="0">
                <a:latin typeface="Arial" panose="020B0604020202020204" pitchFamily="34" charset="0"/>
                <a:cs typeface="Arial" panose="020B0604020202020204" pitchFamily="34" charset="0"/>
              </a:rPr>
              <a:t>We have identified the impact and importance our Strategic Sustainability Elements' influence on the stakeholders and company. We monitor and </a:t>
            </a:r>
            <a:r>
              <a:rPr lang="tr-TR" sz="1400" dirty="0" err="1">
                <a:latin typeface="Arial" panose="020B0604020202020204" pitchFamily="34" charset="0"/>
                <a:cs typeface="Arial" panose="020B0604020202020204" pitchFamily="34" charset="0"/>
              </a:rPr>
              <a:t>review</a:t>
            </a:r>
            <a:r>
              <a:rPr lang="en-US" sz="1400" dirty="0">
                <a:latin typeface="Arial" panose="020B0604020202020204" pitchFamily="34" charset="0"/>
                <a:cs typeface="Arial" panose="020B0604020202020204" pitchFamily="34" charset="0"/>
              </a:rPr>
              <a:t> these elements regularly.</a:t>
            </a:r>
            <a:endParaRPr lang="tr-TR" sz="1400" dirty="0">
              <a:latin typeface="Arial" panose="020B0604020202020204" pitchFamily="34" charset="0"/>
              <a:cs typeface="Arial" panose="020B0604020202020204" pitchFamily="34" charset="0"/>
            </a:endParaRPr>
          </a:p>
        </p:txBody>
      </p:sp>
      <p:pic>
        <p:nvPicPr>
          <p:cNvPr id="6" name="Resim 5">
            <a:extLst>
              <a:ext uri="{FF2B5EF4-FFF2-40B4-BE49-F238E27FC236}">
                <a16:creationId xmlns:a16="http://schemas.microsoft.com/office/drawing/2014/main" id="{0A07DFA6-6425-4762-A3DF-51F6DF362ADA}"/>
              </a:ext>
            </a:extLst>
          </p:cNvPr>
          <p:cNvPicPr>
            <a:picLocks noChangeAspect="1"/>
          </p:cNvPicPr>
          <p:nvPr/>
        </p:nvPicPr>
        <p:blipFill>
          <a:blip r:embed="rId3"/>
          <a:stretch>
            <a:fillRect/>
          </a:stretch>
        </p:blipFill>
        <p:spPr>
          <a:xfrm>
            <a:off x="317446" y="2265888"/>
            <a:ext cx="8247063" cy="3963259"/>
          </a:xfrm>
          <a:prstGeom prst="rect">
            <a:avLst/>
          </a:prstGeom>
        </p:spPr>
      </p:pic>
      <p:sp>
        <p:nvSpPr>
          <p:cNvPr id="8" name="Metin kutusu 7">
            <a:extLst>
              <a:ext uri="{FF2B5EF4-FFF2-40B4-BE49-F238E27FC236}">
                <a16:creationId xmlns:a16="http://schemas.microsoft.com/office/drawing/2014/main" id="{73D21AFD-89EA-4127-832F-B011EA9B8453}"/>
              </a:ext>
            </a:extLst>
          </p:cNvPr>
          <p:cNvSpPr txBox="1"/>
          <p:nvPr/>
        </p:nvSpPr>
        <p:spPr>
          <a:xfrm>
            <a:off x="5737412" y="6400800"/>
            <a:ext cx="3028636" cy="369332"/>
          </a:xfrm>
          <a:prstGeom prst="rect">
            <a:avLst/>
          </a:prstGeom>
          <a:noFill/>
        </p:spPr>
        <p:txBody>
          <a:bodyPr wrap="square" rtlCol="0">
            <a:spAutoFit/>
          </a:bodyPr>
          <a:lstStyle/>
          <a:p>
            <a:r>
              <a:rPr lang="en-US" b="1" dirty="0">
                <a:solidFill>
                  <a:srgbClr val="002060"/>
                </a:solidFill>
              </a:rPr>
              <a:t>Evaluation for the Year 2025</a:t>
            </a:r>
            <a:endParaRPr lang="tr-TR" b="1" dirty="0">
              <a:solidFill>
                <a:srgbClr val="002060"/>
              </a:solidFill>
            </a:endParaRPr>
          </a:p>
        </p:txBody>
      </p:sp>
    </p:spTree>
    <p:extLst>
      <p:ext uri="{BB962C8B-B14F-4D97-AF65-F5344CB8AC3E}">
        <p14:creationId xmlns:p14="http://schemas.microsoft.com/office/powerpoint/2010/main" val="665582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4464B0-35A7-4251-AB54-948AF525394E}"/>
              </a:ext>
            </a:extLst>
          </p:cNvPr>
          <p:cNvSpPr>
            <a:spLocks noGrp="1"/>
          </p:cNvSpPr>
          <p:nvPr>
            <p:ph type="title"/>
          </p:nvPr>
        </p:nvSpPr>
        <p:spPr/>
        <p:txBody>
          <a:bodyPr>
            <a:normAutofit/>
          </a:bodyPr>
          <a:lstStyle/>
          <a:p>
            <a:r>
              <a:rPr lang="en-US" sz="2900" dirty="0"/>
              <a:t>ICDAS Strategic Sustainability Elements Matrix</a:t>
            </a:r>
            <a:endParaRPr lang="tr-TR" sz="2900" dirty="0"/>
          </a:p>
        </p:txBody>
      </p:sp>
      <p:pic>
        <p:nvPicPr>
          <p:cNvPr id="5" name="İçerik Yer Tutucusu 4">
            <a:extLst>
              <a:ext uri="{FF2B5EF4-FFF2-40B4-BE49-F238E27FC236}">
                <a16:creationId xmlns:a16="http://schemas.microsoft.com/office/drawing/2014/main" id="{AFC2F9F1-F60E-448E-AD84-20459D7C2984}"/>
              </a:ext>
            </a:extLst>
          </p:cNvPr>
          <p:cNvPicPr>
            <a:picLocks noGrp="1" noChangeAspect="1"/>
          </p:cNvPicPr>
          <p:nvPr>
            <p:ph sz="quarter" idx="1"/>
          </p:nvPr>
        </p:nvPicPr>
        <p:blipFill>
          <a:blip r:embed="rId2"/>
          <a:stretch>
            <a:fillRect/>
          </a:stretch>
        </p:blipFill>
        <p:spPr>
          <a:xfrm>
            <a:off x="495300" y="1830124"/>
            <a:ext cx="8153400" cy="4558319"/>
          </a:xfrm>
        </p:spPr>
      </p:pic>
    </p:spTree>
    <p:extLst>
      <p:ext uri="{BB962C8B-B14F-4D97-AF65-F5344CB8AC3E}">
        <p14:creationId xmlns:p14="http://schemas.microsoft.com/office/powerpoint/2010/main" val="1987226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ctr">
            <a:normAutofit/>
          </a:bodyPr>
          <a:lstStyle/>
          <a:p>
            <a:pPr>
              <a:defRPr/>
            </a:pPr>
            <a:r>
              <a:rPr lang="en-US" dirty="0"/>
              <a:t>What brings sustainability to you?</a:t>
            </a:r>
            <a:endParaRPr lang="de-DE" dirty="0">
              <a:cs typeface="Arial"/>
            </a:endParaRPr>
          </a:p>
        </p:txBody>
      </p:sp>
      <p:sp>
        <p:nvSpPr>
          <p:cNvPr id="4" name="Content Placeholder 4"/>
          <p:cNvSpPr txBox="1">
            <a:spLocks/>
          </p:cNvSpPr>
          <p:nvPr/>
        </p:nvSpPr>
        <p:spPr>
          <a:xfrm>
            <a:off x="881923" y="5914544"/>
            <a:ext cx="3149750" cy="375562"/>
          </a:xfrm>
          <a:prstGeom prst="rect">
            <a:avLst/>
          </a:prstGeom>
        </p:spPr>
        <p:txBody>
          <a:bodyPr vert="horz">
            <a:noAutofit/>
          </a:bodyPr>
          <a:lstStyle/>
          <a:p>
            <a:pPr marL="342900" indent="-342900">
              <a:spcBef>
                <a:spcPts val="525"/>
              </a:spcBef>
              <a:buClr>
                <a:schemeClr val="accent2"/>
              </a:buClr>
              <a:buSzPct val="60000"/>
              <a:buFont typeface="Wingdings" charset="2"/>
              <a:buChar char="q"/>
              <a:defRPr/>
            </a:pPr>
            <a:r>
              <a:rPr lang="tr-TR" dirty="0">
                <a:latin typeface="Arial" panose="020B0604020202020204" pitchFamily="34" charset="0"/>
                <a:cs typeface="Arial" panose="020B0604020202020204" pitchFamily="34" charset="0"/>
              </a:rPr>
              <a:t>P</a:t>
            </a:r>
            <a:r>
              <a:rPr lang="en-US" dirty="0" err="1">
                <a:latin typeface="Arial" panose="020B0604020202020204" pitchFamily="34" charset="0"/>
                <a:cs typeface="Arial" panose="020B0604020202020204" pitchFamily="34" charset="0"/>
              </a:rPr>
              <a:t>repares</a:t>
            </a:r>
            <a:r>
              <a:rPr lang="en-US" dirty="0">
                <a:latin typeface="Arial" panose="020B0604020202020204" pitchFamily="34" charset="0"/>
                <a:cs typeface="Arial" panose="020B0604020202020204" pitchFamily="34" charset="0"/>
              </a:rPr>
              <a:t> for the future</a:t>
            </a:r>
            <a:r>
              <a:rPr lang="tr-TR" dirty="0">
                <a:latin typeface="Arial" panose="020B0604020202020204" pitchFamily="34" charset="0"/>
                <a:cs typeface="Arial" panose="020B0604020202020204" pitchFamily="34" charset="0"/>
              </a:rPr>
              <a:t>…</a:t>
            </a:r>
            <a:endParaRPr lang="tr-TR" dirty="0">
              <a:latin typeface="Arial" panose="020B0604020202020204" pitchFamily="34" charset="0"/>
              <a:ea typeface="Arial" charset="-94"/>
              <a:cs typeface="Arial" panose="020B0604020202020204" pitchFamily="34" charset="0"/>
            </a:endParaRPr>
          </a:p>
        </p:txBody>
      </p:sp>
      <p:graphicFrame>
        <p:nvGraphicFramePr>
          <p:cNvPr id="8" name="Diyagram 7"/>
          <p:cNvGraphicFramePr/>
          <p:nvPr>
            <p:extLst>
              <p:ext uri="{D42A27DB-BD31-4B8C-83A1-F6EECF244321}">
                <p14:modId xmlns:p14="http://schemas.microsoft.com/office/powerpoint/2010/main" val="870885295"/>
              </p:ext>
            </p:extLst>
          </p:nvPr>
        </p:nvGraphicFramePr>
        <p:xfrm>
          <a:off x="2351278" y="2354756"/>
          <a:ext cx="3962436" cy="3559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Adbigfilesrv\cevre\RESİMLER\Logo, Afiş  &amp; İşaret\İÇDAŞ ÇELİK LOGO PNG - ARKA PLANSIZ ŞEFFAF.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612648" y="1796222"/>
            <a:ext cx="5857694" cy="400110"/>
          </a:xfrm>
          <a:prstGeom prst="rect">
            <a:avLst/>
          </a:prstGeom>
        </p:spPr>
        <p:txBody>
          <a:bodyPr wrap="none">
            <a:spAutoFit/>
          </a:bodyPr>
          <a:lstStyle/>
          <a:p>
            <a:pPr marL="342900" indent="-342900">
              <a:spcBef>
                <a:spcPts val="525"/>
              </a:spcBef>
              <a:buClr>
                <a:schemeClr val="accent2"/>
              </a:buClr>
              <a:buSzPct val="60000"/>
              <a:buFont typeface="Wingdings" charset="2"/>
              <a:buChar char="q"/>
              <a:defRPr/>
            </a:pPr>
            <a:r>
              <a:rPr lang="en-US" sz="2000" dirty="0">
                <a:latin typeface="Arial" panose="020B0604020202020204" pitchFamily="34" charset="0"/>
                <a:cs typeface="Arial" panose="020B0604020202020204" pitchFamily="34" charset="0"/>
              </a:rPr>
              <a:t>Reduces threats and multiplies opportunities ...</a:t>
            </a:r>
            <a:endParaRPr lang="tr-TR" sz="2000" dirty="0">
              <a:solidFill>
                <a:srgbClr val="000000"/>
              </a:solidFill>
              <a:latin typeface="Arial" panose="020B0604020202020204" pitchFamily="34" charset="0"/>
              <a:ea typeface="Arial" charset="-94"/>
              <a:cs typeface="Arial" panose="020B0604020202020204" pitchFamily="34" charset="0"/>
            </a:endParaRPr>
          </a:p>
        </p:txBody>
      </p:sp>
      <p:sp>
        <p:nvSpPr>
          <p:cNvPr id="6" name="Dikdörtgen 5"/>
          <p:cNvSpPr/>
          <p:nvPr/>
        </p:nvSpPr>
        <p:spPr>
          <a:xfrm>
            <a:off x="612541" y="2341877"/>
            <a:ext cx="1326004" cy="400110"/>
          </a:xfrm>
          <a:prstGeom prst="rect">
            <a:avLst/>
          </a:prstGeom>
        </p:spPr>
        <p:txBody>
          <a:bodyPr wrap="none">
            <a:spAutoFit/>
          </a:bodyPr>
          <a:lstStyle/>
          <a:p>
            <a:pPr marL="342900" indent="-342900">
              <a:spcBef>
                <a:spcPts val="525"/>
              </a:spcBef>
              <a:buClr>
                <a:schemeClr val="accent2"/>
              </a:buClr>
              <a:buSzPct val="60000"/>
              <a:buFont typeface="Wingdings" charset="2"/>
              <a:buChar char="q"/>
              <a:defRPr/>
            </a:pPr>
            <a:r>
              <a:rPr lang="tr-TR" sz="2000" dirty="0" err="1">
                <a:solidFill>
                  <a:srgbClr val="000000"/>
                </a:solidFill>
                <a:latin typeface="Arial" charset="-94"/>
                <a:ea typeface="Arial" charset="-94"/>
                <a:cs typeface="Arial" charset="-94"/>
              </a:rPr>
              <a:t>More</a:t>
            </a:r>
            <a:r>
              <a:rPr lang="tr-TR" sz="2000" dirty="0">
                <a:solidFill>
                  <a:srgbClr val="000000"/>
                </a:solidFill>
                <a:latin typeface="Arial" charset="-94"/>
                <a:ea typeface="Arial" charset="-94"/>
                <a:cs typeface="Arial" charset="-94"/>
              </a:rPr>
              <a:t>...</a:t>
            </a:r>
          </a:p>
        </p:txBody>
      </p:sp>
    </p:spTree>
    <p:extLst>
      <p:ext uri="{BB962C8B-B14F-4D97-AF65-F5344CB8AC3E}">
        <p14:creationId xmlns:p14="http://schemas.microsoft.com/office/powerpoint/2010/main" val="198407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8" grpId="0">
        <p:bldAsOne/>
      </p:bldGraphic>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14514E-2CBC-4E10-8B2D-D543B88834E1}"/>
              </a:ext>
            </a:extLst>
          </p:cNvPr>
          <p:cNvSpPr>
            <a:spLocks noGrp="1"/>
          </p:cNvSpPr>
          <p:nvPr>
            <p:ph type="title"/>
          </p:nvPr>
        </p:nvSpPr>
        <p:spPr/>
        <p:txBody>
          <a:bodyPr/>
          <a:lstStyle/>
          <a:p>
            <a:r>
              <a:rPr lang="tr-TR" dirty="0"/>
              <a:t>SUSTAINABILITY POLICY</a:t>
            </a:r>
          </a:p>
        </p:txBody>
      </p:sp>
      <p:sp>
        <p:nvSpPr>
          <p:cNvPr id="3" name="İçerik Yer Tutucusu 2">
            <a:extLst>
              <a:ext uri="{FF2B5EF4-FFF2-40B4-BE49-F238E27FC236}">
                <a16:creationId xmlns:a16="http://schemas.microsoft.com/office/drawing/2014/main" id="{66D17AE0-8131-4988-8600-DC8C84124EA3}"/>
              </a:ext>
            </a:extLst>
          </p:cNvPr>
          <p:cNvSpPr>
            <a:spLocks noGrp="1"/>
          </p:cNvSpPr>
          <p:nvPr>
            <p:ph sz="quarter" idx="1"/>
          </p:nvPr>
        </p:nvSpPr>
        <p:spPr>
          <a:xfrm>
            <a:off x="281573" y="1600200"/>
            <a:ext cx="8580853" cy="4495800"/>
          </a:xfrm>
        </p:spPr>
        <p:txBody>
          <a:bodyPr>
            <a:normAutofit/>
          </a:bodyPr>
          <a:lstStyle/>
          <a:p>
            <a:r>
              <a:rPr lang="en-US" dirty="0"/>
              <a:t>İÇDAŞ shares its commitments regarding </a:t>
            </a:r>
            <a:r>
              <a:rPr lang="tr-TR" dirty="0" err="1"/>
              <a:t>Sustainability</a:t>
            </a:r>
            <a:r>
              <a:rPr lang="tr-TR" dirty="0"/>
              <a:t> </a:t>
            </a:r>
            <a:r>
              <a:rPr lang="tr-TR" dirty="0" err="1"/>
              <a:t>Policy</a:t>
            </a:r>
            <a:r>
              <a:rPr lang="en-US" dirty="0"/>
              <a:t> with all its stakeholders on its website.</a:t>
            </a:r>
            <a:endParaRPr lang="tr-TR" dirty="0"/>
          </a:p>
          <a:p>
            <a:r>
              <a:rPr lang="tr-TR" dirty="0">
                <a:hlinkClick r:id="rId2"/>
              </a:rPr>
              <a:t>https://www.icdas.com.tr/pages/8967/4736/f/en-US/Policies.aspx</a:t>
            </a:r>
            <a:endParaRPr lang="tr-TR" dirty="0"/>
          </a:p>
          <a:p>
            <a:endParaRPr lang="tr-TR" dirty="0"/>
          </a:p>
        </p:txBody>
      </p:sp>
    </p:spTree>
    <p:extLst>
      <p:ext uri="{BB962C8B-B14F-4D97-AF65-F5344CB8AC3E}">
        <p14:creationId xmlns:p14="http://schemas.microsoft.com/office/powerpoint/2010/main" val="4017937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14514E-2CBC-4E10-8B2D-D543B88834E1}"/>
              </a:ext>
            </a:extLst>
          </p:cNvPr>
          <p:cNvSpPr>
            <a:spLocks noGrp="1"/>
          </p:cNvSpPr>
          <p:nvPr>
            <p:ph type="title"/>
          </p:nvPr>
        </p:nvSpPr>
        <p:spPr/>
        <p:txBody>
          <a:bodyPr/>
          <a:lstStyle/>
          <a:p>
            <a:r>
              <a:rPr lang="tr-TR" dirty="0"/>
              <a:t>ICDAS ETHICAL PRINCIPLES POLICY</a:t>
            </a:r>
          </a:p>
        </p:txBody>
      </p:sp>
      <p:sp>
        <p:nvSpPr>
          <p:cNvPr id="3" name="İçerik Yer Tutucusu 2">
            <a:extLst>
              <a:ext uri="{FF2B5EF4-FFF2-40B4-BE49-F238E27FC236}">
                <a16:creationId xmlns:a16="http://schemas.microsoft.com/office/drawing/2014/main" id="{66D17AE0-8131-4988-8600-DC8C84124EA3}"/>
              </a:ext>
            </a:extLst>
          </p:cNvPr>
          <p:cNvSpPr>
            <a:spLocks noGrp="1"/>
          </p:cNvSpPr>
          <p:nvPr>
            <p:ph sz="quarter" idx="1"/>
          </p:nvPr>
        </p:nvSpPr>
        <p:spPr>
          <a:xfrm>
            <a:off x="281573" y="1600200"/>
            <a:ext cx="8580853" cy="4495800"/>
          </a:xfrm>
        </p:spPr>
        <p:txBody>
          <a:bodyPr>
            <a:normAutofit/>
          </a:bodyPr>
          <a:lstStyle/>
          <a:p>
            <a:r>
              <a:rPr lang="en-US" dirty="0"/>
              <a:t>İÇDAŞ shares its commitments regarding </a:t>
            </a:r>
            <a:r>
              <a:rPr lang="tr-TR" dirty="0" err="1"/>
              <a:t>İçdaş</a:t>
            </a:r>
            <a:r>
              <a:rPr lang="tr-TR" dirty="0"/>
              <a:t> </a:t>
            </a:r>
            <a:r>
              <a:rPr lang="tr-TR" dirty="0" err="1"/>
              <a:t>Ethical</a:t>
            </a:r>
            <a:r>
              <a:rPr lang="tr-TR" dirty="0"/>
              <a:t> </a:t>
            </a:r>
            <a:r>
              <a:rPr lang="tr-TR" dirty="0" err="1"/>
              <a:t>Principles</a:t>
            </a:r>
            <a:r>
              <a:rPr lang="tr-TR" dirty="0"/>
              <a:t> </a:t>
            </a:r>
            <a:r>
              <a:rPr lang="tr-TR" dirty="0" err="1"/>
              <a:t>Policy</a:t>
            </a:r>
            <a:r>
              <a:rPr lang="tr-TR" dirty="0"/>
              <a:t> </a:t>
            </a:r>
            <a:r>
              <a:rPr lang="en-US" dirty="0"/>
              <a:t>with all its stakeholders on its website.</a:t>
            </a:r>
            <a:endParaRPr lang="tr-TR" dirty="0"/>
          </a:p>
          <a:p>
            <a:r>
              <a:rPr lang="tr-TR" dirty="0">
                <a:hlinkClick r:id="rId2"/>
              </a:rPr>
              <a:t>https://www.icdas.com.tr/pages/8967/4736/f/en-US/Policies.aspx</a:t>
            </a:r>
            <a:endParaRPr lang="tr-TR" dirty="0"/>
          </a:p>
          <a:p>
            <a:endParaRPr lang="tr-TR" dirty="0"/>
          </a:p>
        </p:txBody>
      </p:sp>
    </p:spTree>
    <p:extLst>
      <p:ext uri="{BB962C8B-B14F-4D97-AF65-F5344CB8AC3E}">
        <p14:creationId xmlns:p14="http://schemas.microsoft.com/office/powerpoint/2010/main" val="1327657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14514E-2CBC-4E10-8B2D-D543B88834E1}"/>
              </a:ext>
            </a:extLst>
          </p:cNvPr>
          <p:cNvSpPr>
            <a:spLocks noGrp="1"/>
          </p:cNvSpPr>
          <p:nvPr>
            <p:ph type="title"/>
          </p:nvPr>
        </p:nvSpPr>
        <p:spPr/>
        <p:txBody>
          <a:bodyPr>
            <a:normAutofit fontScale="90000"/>
          </a:bodyPr>
          <a:lstStyle/>
          <a:p>
            <a:r>
              <a:rPr lang="tr-TR" dirty="0"/>
              <a:t>ICDAS SUPPLY CHAIN COMPLIANCE POLICY</a:t>
            </a:r>
          </a:p>
        </p:txBody>
      </p:sp>
      <p:sp>
        <p:nvSpPr>
          <p:cNvPr id="3" name="İçerik Yer Tutucusu 2">
            <a:extLst>
              <a:ext uri="{FF2B5EF4-FFF2-40B4-BE49-F238E27FC236}">
                <a16:creationId xmlns:a16="http://schemas.microsoft.com/office/drawing/2014/main" id="{66D17AE0-8131-4988-8600-DC8C84124EA3}"/>
              </a:ext>
            </a:extLst>
          </p:cNvPr>
          <p:cNvSpPr>
            <a:spLocks noGrp="1"/>
          </p:cNvSpPr>
          <p:nvPr>
            <p:ph sz="quarter" idx="1"/>
          </p:nvPr>
        </p:nvSpPr>
        <p:spPr>
          <a:xfrm>
            <a:off x="281573" y="1600200"/>
            <a:ext cx="8580853" cy="4495800"/>
          </a:xfrm>
        </p:spPr>
        <p:txBody>
          <a:bodyPr>
            <a:normAutofit/>
          </a:bodyPr>
          <a:lstStyle/>
          <a:p>
            <a:r>
              <a:rPr lang="en-US" dirty="0"/>
              <a:t>Through the ICDAS Supply Chain Compliance Policy, the organization shares its commitments regarding its expectations from suppliers with all stakeholders on its website, and these commitments are periodically communicated to all suppliers.</a:t>
            </a:r>
            <a:endParaRPr lang="tr-TR" dirty="0"/>
          </a:p>
          <a:p>
            <a:r>
              <a:rPr lang="tr-TR" dirty="0">
                <a:hlinkClick r:id="rId2"/>
              </a:rPr>
              <a:t>https://www.icdas.com.tr/pages/8967/4736/f/en-US/Policies.aspx</a:t>
            </a:r>
            <a:endParaRPr lang="tr-TR" dirty="0"/>
          </a:p>
          <a:p>
            <a:endParaRPr lang="tr-TR" dirty="0"/>
          </a:p>
        </p:txBody>
      </p:sp>
    </p:spTree>
    <p:extLst>
      <p:ext uri="{BB962C8B-B14F-4D97-AF65-F5344CB8AC3E}">
        <p14:creationId xmlns:p14="http://schemas.microsoft.com/office/powerpoint/2010/main" val="795864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AC35C0-8A34-4448-A1CF-1578A0322C7B}"/>
              </a:ext>
            </a:extLst>
          </p:cNvPr>
          <p:cNvSpPr>
            <a:spLocks noGrp="1"/>
          </p:cNvSpPr>
          <p:nvPr>
            <p:ph type="title"/>
          </p:nvPr>
        </p:nvSpPr>
        <p:spPr/>
        <p:txBody>
          <a:bodyPr/>
          <a:lstStyle/>
          <a:p>
            <a:r>
              <a:rPr lang="tr-TR" dirty="0"/>
              <a:t>ICDAS ETHICAL PRINCIPLES POLICY</a:t>
            </a:r>
          </a:p>
        </p:txBody>
      </p:sp>
      <p:sp>
        <p:nvSpPr>
          <p:cNvPr id="3" name="İçerik Yer Tutucusu 2">
            <a:extLst>
              <a:ext uri="{FF2B5EF4-FFF2-40B4-BE49-F238E27FC236}">
                <a16:creationId xmlns:a16="http://schemas.microsoft.com/office/drawing/2014/main" id="{3164204C-2498-40D7-8E1A-6522D581A8A0}"/>
              </a:ext>
            </a:extLst>
          </p:cNvPr>
          <p:cNvSpPr>
            <a:spLocks noGrp="1"/>
          </p:cNvSpPr>
          <p:nvPr>
            <p:ph sz="quarter" idx="1"/>
          </p:nvPr>
        </p:nvSpPr>
        <p:spPr/>
        <p:txBody>
          <a:bodyPr/>
          <a:lstStyle/>
          <a:p>
            <a:r>
              <a:rPr lang="en-US" dirty="0"/>
              <a:t>We would like to point out that İÇDAŞ has an "Internal and External Complaint Procedure" and "Suggestion and Complaint Form", which aims to guide the United Nations Business and Human Rights principles and is designed to include all stakeholders.</a:t>
            </a:r>
            <a:endParaRPr lang="tr-TR" dirty="0"/>
          </a:p>
        </p:txBody>
      </p:sp>
    </p:spTree>
    <p:extLst>
      <p:ext uri="{BB962C8B-B14F-4D97-AF65-F5344CB8AC3E}">
        <p14:creationId xmlns:p14="http://schemas.microsoft.com/office/powerpoint/2010/main" val="1238249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E343CF-9259-49AE-A232-4D5FC344EFB1}"/>
              </a:ext>
            </a:extLst>
          </p:cNvPr>
          <p:cNvSpPr>
            <a:spLocks noGrp="1"/>
          </p:cNvSpPr>
          <p:nvPr>
            <p:ph type="title"/>
          </p:nvPr>
        </p:nvSpPr>
        <p:spPr/>
        <p:txBody>
          <a:bodyPr/>
          <a:lstStyle/>
          <a:p>
            <a:r>
              <a:rPr lang="tr-TR" dirty="0"/>
              <a:t>ICDAS ETHICAL PRINCIPLES POLICY</a:t>
            </a:r>
          </a:p>
        </p:txBody>
      </p:sp>
      <p:sp>
        <p:nvSpPr>
          <p:cNvPr id="3" name="İçerik Yer Tutucusu 2">
            <a:extLst>
              <a:ext uri="{FF2B5EF4-FFF2-40B4-BE49-F238E27FC236}">
                <a16:creationId xmlns:a16="http://schemas.microsoft.com/office/drawing/2014/main" id="{0F9A6501-1840-4B84-926E-088040DFBCB2}"/>
              </a:ext>
            </a:extLst>
          </p:cNvPr>
          <p:cNvSpPr>
            <a:spLocks noGrp="1"/>
          </p:cNvSpPr>
          <p:nvPr>
            <p:ph sz="quarter" idx="1"/>
          </p:nvPr>
        </p:nvSpPr>
        <p:spPr>
          <a:xfrm>
            <a:off x="612648" y="1600200"/>
            <a:ext cx="8153400" cy="5029200"/>
          </a:xfrm>
        </p:spPr>
        <p:txBody>
          <a:bodyPr/>
          <a:lstStyle/>
          <a:p>
            <a:r>
              <a:rPr lang="en-US" dirty="0"/>
              <a:t>İÇDAŞ In accordance with the United Nations Business and Human Rights principles;</a:t>
            </a:r>
            <a:endParaRPr lang="tr-TR" dirty="0"/>
          </a:p>
          <a:p>
            <a:pPr>
              <a:buFont typeface="Wingdings" panose="05000000000000000000" pitchFamily="2" charset="2"/>
              <a:buChar char="§"/>
            </a:pPr>
            <a:r>
              <a:rPr lang="tr-TR" dirty="0" err="1"/>
              <a:t>The</a:t>
            </a:r>
            <a:r>
              <a:rPr lang="tr-TR" dirty="0"/>
              <a:t> </a:t>
            </a:r>
            <a:r>
              <a:rPr lang="tr-TR" dirty="0" err="1"/>
              <a:t>mechanism</a:t>
            </a:r>
            <a:r>
              <a:rPr lang="tr-TR" dirty="0"/>
              <a:t> </a:t>
            </a:r>
            <a:r>
              <a:rPr lang="tr-TR" dirty="0" err="1"/>
              <a:t>for</a:t>
            </a:r>
            <a:r>
              <a:rPr lang="tr-TR" dirty="0"/>
              <a:t> </a:t>
            </a:r>
            <a:r>
              <a:rPr lang="tr-TR" dirty="0" err="1"/>
              <a:t>addressing</a:t>
            </a:r>
            <a:r>
              <a:rPr lang="tr-TR" dirty="0"/>
              <a:t> </a:t>
            </a:r>
            <a:r>
              <a:rPr lang="tr-TR" dirty="0" err="1"/>
              <a:t>internal</a:t>
            </a:r>
            <a:r>
              <a:rPr lang="tr-TR" dirty="0"/>
              <a:t> </a:t>
            </a:r>
            <a:r>
              <a:rPr lang="tr-TR" dirty="0" err="1"/>
              <a:t>and</a:t>
            </a:r>
            <a:r>
              <a:rPr lang="tr-TR" dirty="0"/>
              <a:t> </a:t>
            </a:r>
            <a:r>
              <a:rPr lang="tr-TR" dirty="0" err="1"/>
              <a:t>external</a:t>
            </a:r>
            <a:r>
              <a:rPr lang="tr-TR" dirty="0"/>
              <a:t> </a:t>
            </a:r>
            <a:r>
              <a:rPr lang="tr-TR" dirty="0" err="1"/>
              <a:t>complaints</a:t>
            </a:r>
            <a:endParaRPr lang="tr-TR" dirty="0"/>
          </a:p>
          <a:p>
            <a:pPr>
              <a:buFont typeface="Wingdings" panose="05000000000000000000" pitchFamily="2" charset="2"/>
              <a:buChar char="§"/>
            </a:pPr>
            <a:r>
              <a:rPr lang="tr-TR" dirty="0" err="1"/>
              <a:t>The</a:t>
            </a:r>
            <a:r>
              <a:rPr lang="tr-TR" dirty="0"/>
              <a:t> </a:t>
            </a:r>
            <a:r>
              <a:rPr lang="tr-TR" dirty="0" err="1"/>
              <a:t>fair</a:t>
            </a:r>
            <a:r>
              <a:rPr lang="tr-TR" dirty="0"/>
              <a:t> </a:t>
            </a:r>
            <a:r>
              <a:rPr lang="tr-TR" dirty="0" err="1"/>
              <a:t>evaluation</a:t>
            </a:r>
            <a:r>
              <a:rPr lang="tr-TR" dirty="0"/>
              <a:t> of </a:t>
            </a:r>
            <a:r>
              <a:rPr lang="tr-TR" dirty="0" err="1"/>
              <a:t>complaints</a:t>
            </a:r>
            <a:r>
              <a:rPr lang="tr-TR" dirty="0"/>
              <a:t> </a:t>
            </a:r>
            <a:r>
              <a:rPr lang="tr-TR" dirty="0" err="1"/>
              <a:t>and</a:t>
            </a:r>
            <a:r>
              <a:rPr lang="tr-TR" dirty="0"/>
              <a:t> </a:t>
            </a:r>
            <a:r>
              <a:rPr lang="tr-TR" dirty="0" err="1"/>
              <a:t>the</a:t>
            </a:r>
            <a:r>
              <a:rPr lang="tr-TR" dirty="0"/>
              <a:t> </a:t>
            </a:r>
            <a:r>
              <a:rPr lang="tr-TR" dirty="0" err="1"/>
              <a:t>implementation</a:t>
            </a:r>
            <a:r>
              <a:rPr lang="tr-TR" dirty="0"/>
              <a:t> of </a:t>
            </a:r>
            <a:r>
              <a:rPr lang="tr-TR" dirty="0" err="1"/>
              <a:t>corrective</a:t>
            </a:r>
            <a:r>
              <a:rPr lang="tr-TR" dirty="0"/>
              <a:t> </a:t>
            </a:r>
            <a:r>
              <a:rPr lang="tr-TR" dirty="0" err="1"/>
              <a:t>actions</a:t>
            </a:r>
            <a:r>
              <a:rPr lang="tr-TR" dirty="0"/>
              <a:t>.</a:t>
            </a:r>
          </a:p>
          <a:p>
            <a:pPr>
              <a:buFont typeface="Wingdings" panose="05000000000000000000" pitchFamily="2" charset="2"/>
              <a:buChar char="§"/>
            </a:pPr>
            <a:r>
              <a:rPr lang="tr-TR" dirty="0" err="1"/>
              <a:t>Aiming</a:t>
            </a:r>
            <a:r>
              <a:rPr lang="tr-TR" dirty="0"/>
              <a:t> </a:t>
            </a:r>
            <a:r>
              <a:rPr lang="tr-TR" dirty="0" err="1"/>
              <a:t>for</a:t>
            </a:r>
            <a:r>
              <a:rPr lang="tr-TR" dirty="0"/>
              <a:t> </a:t>
            </a:r>
            <a:r>
              <a:rPr lang="tr-TR" dirty="0" err="1"/>
              <a:t>traceability</a:t>
            </a:r>
            <a:r>
              <a:rPr lang="tr-TR" dirty="0"/>
              <a:t> </a:t>
            </a:r>
            <a:r>
              <a:rPr lang="tr-TR" dirty="0" err="1"/>
              <a:t>and</a:t>
            </a:r>
            <a:r>
              <a:rPr lang="tr-TR" dirty="0"/>
              <a:t> </a:t>
            </a:r>
            <a:r>
              <a:rPr lang="tr-TR" dirty="0" err="1"/>
              <a:t>continuous</a:t>
            </a:r>
            <a:r>
              <a:rPr lang="tr-TR" dirty="0"/>
              <a:t> </a:t>
            </a:r>
            <a:r>
              <a:rPr lang="tr-TR" dirty="0" err="1"/>
              <a:t>improvement</a:t>
            </a:r>
            <a:r>
              <a:rPr lang="tr-TR" dirty="0"/>
              <a:t> </a:t>
            </a:r>
            <a:r>
              <a:rPr lang="tr-TR" dirty="0" err="1"/>
              <a:t>through</a:t>
            </a:r>
            <a:r>
              <a:rPr lang="tr-TR" dirty="0"/>
              <a:t> </a:t>
            </a:r>
            <a:r>
              <a:rPr lang="tr-TR" dirty="0" err="1"/>
              <a:t>actions</a:t>
            </a:r>
            <a:r>
              <a:rPr lang="tr-TR" dirty="0"/>
              <a:t>.</a:t>
            </a:r>
          </a:p>
          <a:p>
            <a:pPr>
              <a:buFont typeface="Wingdings" panose="05000000000000000000" pitchFamily="2" charset="2"/>
              <a:buChar char="§"/>
            </a:pPr>
            <a:r>
              <a:rPr lang="tr-TR" dirty="0" err="1"/>
              <a:t>Transparency</a:t>
            </a:r>
            <a:r>
              <a:rPr lang="tr-TR" dirty="0"/>
              <a:t>, </a:t>
            </a:r>
            <a:r>
              <a:rPr lang="tr-TR" dirty="0" err="1"/>
              <a:t>fairness</a:t>
            </a:r>
            <a:r>
              <a:rPr lang="tr-TR" dirty="0"/>
              <a:t>, </a:t>
            </a:r>
            <a:r>
              <a:rPr lang="tr-TR" dirty="0" err="1"/>
              <a:t>and</a:t>
            </a:r>
            <a:r>
              <a:rPr lang="tr-TR" dirty="0"/>
              <a:t> </a:t>
            </a:r>
            <a:r>
              <a:rPr lang="tr-TR" dirty="0" err="1"/>
              <a:t>the</a:t>
            </a:r>
            <a:r>
              <a:rPr lang="tr-TR" dirty="0"/>
              <a:t> </a:t>
            </a:r>
            <a:r>
              <a:rPr lang="tr-TR" dirty="0" err="1"/>
              <a:t>mitigation</a:t>
            </a:r>
            <a:r>
              <a:rPr lang="tr-TR" dirty="0"/>
              <a:t> of </a:t>
            </a:r>
            <a:r>
              <a:rPr lang="tr-TR" dirty="0" err="1"/>
              <a:t>social</a:t>
            </a:r>
            <a:r>
              <a:rPr lang="tr-TR" dirty="0"/>
              <a:t> </a:t>
            </a:r>
            <a:r>
              <a:rPr lang="tr-TR" dirty="0" err="1"/>
              <a:t>risks</a:t>
            </a:r>
            <a:r>
              <a:rPr lang="tr-TR" dirty="0"/>
              <a:t>.</a:t>
            </a:r>
          </a:p>
        </p:txBody>
      </p:sp>
    </p:spTree>
    <p:extLst>
      <p:ext uri="{BB962C8B-B14F-4D97-AF65-F5344CB8AC3E}">
        <p14:creationId xmlns:p14="http://schemas.microsoft.com/office/powerpoint/2010/main" val="2370154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907FCB-4C30-45C0-8D18-E7087686045F}"/>
              </a:ext>
            </a:extLst>
          </p:cNvPr>
          <p:cNvSpPr>
            <a:spLocks noGrp="1"/>
          </p:cNvSpPr>
          <p:nvPr>
            <p:ph type="title"/>
          </p:nvPr>
        </p:nvSpPr>
        <p:spPr/>
        <p:txBody>
          <a:bodyPr/>
          <a:lstStyle/>
          <a:p>
            <a:r>
              <a:rPr lang="tr-TR" dirty="0"/>
              <a:t>ICDAS ETHICAL PRINCIPLES POLICY</a:t>
            </a:r>
          </a:p>
        </p:txBody>
      </p:sp>
      <p:sp>
        <p:nvSpPr>
          <p:cNvPr id="3" name="İçerik Yer Tutucusu 2">
            <a:extLst>
              <a:ext uri="{FF2B5EF4-FFF2-40B4-BE49-F238E27FC236}">
                <a16:creationId xmlns:a16="http://schemas.microsoft.com/office/drawing/2014/main" id="{34EDC4C2-70D3-46C9-B4F3-4216AE9E8F56}"/>
              </a:ext>
            </a:extLst>
          </p:cNvPr>
          <p:cNvSpPr>
            <a:spLocks noGrp="1"/>
          </p:cNvSpPr>
          <p:nvPr>
            <p:ph sz="quarter" idx="1"/>
          </p:nvPr>
        </p:nvSpPr>
        <p:spPr/>
        <p:txBody>
          <a:bodyPr>
            <a:normAutofit lnSpcReduction="10000"/>
          </a:bodyPr>
          <a:lstStyle/>
          <a:p>
            <a:r>
              <a:rPr lang="en-US" dirty="0"/>
              <a:t>While we attach importance to channel diversity and accessibility in the complaint system;</a:t>
            </a:r>
            <a:endParaRPr lang="tr-TR" dirty="0"/>
          </a:p>
          <a:p>
            <a:r>
              <a:rPr lang="en-US" dirty="0"/>
              <a:t>Telephone</a:t>
            </a:r>
            <a:endParaRPr lang="tr-TR" dirty="0"/>
          </a:p>
          <a:p>
            <a:r>
              <a:rPr lang="en-US" dirty="0"/>
              <a:t>E-mail</a:t>
            </a:r>
            <a:endParaRPr lang="tr-TR" dirty="0"/>
          </a:p>
          <a:p>
            <a:r>
              <a:rPr lang="en-US" dirty="0"/>
              <a:t>Complaint forms</a:t>
            </a:r>
            <a:endParaRPr lang="tr-TR" dirty="0"/>
          </a:p>
          <a:p>
            <a:r>
              <a:rPr lang="tr-TR" dirty="0"/>
              <a:t>Through </a:t>
            </a:r>
            <a:r>
              <a:rPr lang="tr-TR" dirty="0" err="1"/>
              <a:t>the</a:t>
            </a:r>
            <a:r>
              <a:rPr lang="en-US" dirty="0"/>
              <a:t> İÇDAŞ website</a:t>
            </a:r>
            <a:endParaRPr lang="tr-TR" dirty="0"/>
          </a:p>
          <a:p>
            <a:r>
              <a:rPr lang="en-US" dirty="0"/>
              <a:t>All our stakeholders can reach us and establish the necessary communications.</a:t>
            </a:r>
            <a:endParaRPr lang="tr-TR" dirty="0"/>
          </a:p>
        </p:txBody>
      </p:sp>
    </p:spTree>
    <p:extLst>
      <p:ext uri="{BB962C8B-B14F-4D97-AF65-F5344CB8AC3E}">
        <p14:creationId xmlns:p14="http://schemas.microsoft.com/office/powerpoint/2010/main" val="1590289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tr-TR" dirty="0"/>
              <a:t>Sustainable </a:t>
            </a:r>
            <a:r>
              <a:rPr lang="tr-TR" dirty="0" err="1"/>
              <a:t>Development</a:t>
            </a:r>
            <a:r>
              <a:rPr lang="tr-TR" sz="3200" dirty="0">
                <a:latin typeface="Arial"/>
                <a:cs typeface="Arial"/>
              </a:rPr>
              <a:t>= 3P</a:t>
            </a:r>
          </a:p>
        </p:txBody>
      </p:sp>
      <p:sp>
        <p:nvSpPr>
          <p:cNvPr id="4" name="Isosceles Triangle 3"/>
          <p:cNvSpPr/>
          <p:nvPr/>
        </p:nvSpPr>
        <p:spPr>
          <a:xfrm>
            <a:off x="1115864" y="1574815"/>
            <a:ext cx="7371503" cy="914400"/>
          </a:xfrm>
          <a:prstGeom prst="triangle">
            <a:avLst/>
          </a:prstGeom>
          <a:gradFill flip="none" rotWithShape="1">
            <a:gsLst>
              <a:gs pos="62000">
                <a:srgbClr val="F7860B"/>
              </a:gs>
              <a:gs pos="100000">
                <a:srgbClr val="FFFFFF"/>
              </a:gs>
            </a:gsLst>
            <a:path path="shape">
              <a:fillToRect l="50000" t="50000" r="50000" b="50000"/>
            </a:path>
            <a:tileRect/>
          </a:gradFill>
          <a:ln>
            <a:solidFill>
              <a:srgbClr val="775F55"/>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tr-TR" sz="2000" b="1">
              <a:latin typeface="Arial"/>
              <a:cs typeface="Arial"/>
            </a:endParaRPr>
          </a:p>
        </p:txBody>
      </p:sp>
      <p:sp>
        <p:nvSpPr>
          <p:cNvPr id="10" name="TextBox 9"/>
          <p:cNvSpPr txBox="1"/>
          <p:nvPr/>
        </p:nvSpPr>
        <p:spPr>
          <a:xfrm>
            <a:off x="2878673" y="1981217"/>
            <a:ext cx="3273862" cy="400110"/>
          </a:xfrm>
          <a:prstGeom prst="rect">
            <a:avLst/>
          </a:prstGeom>
          <a:noFill/>
        </p:spPr>
        <p:txBody>
          <a:bodyPr wrap="square" rtlCol="0">
            <a:spAutoFit/>
          </a:bodyPr>
          <a:lstStyle/>
          <a:p>
            <a:pPr algn="ctr"/>
            <a:r>
              <a:rPr lang="tr-TR" sz="2000" b="1" dirty="0">
                <a:latin typeface="Arial" panose="020B0604020202020204" pitchFamily="34" charset="0"/>
                <a:cs typeface="Arial" panose="020B0604020202020204" pitchFamily="34" charset="0"/>
              </a:rPr>
              <a:t>Sustainable </a:t>
            </a:r>
            <a:r>
              <a:rPr lang="tr-TR" sz="2000" b="1" dirty="0" err="1">
                <a:latin typeface="Arial" panose="020B0604020202020204" pitchFamily="34" charset="0"/>
                <a:cs typeface="Arial" panose="020B0604020202020204" pitchFamily="34" charset="0"/>
              </a:rPr>
              <a:t>Development</a:t>
            </a:r>
            <a:endParaRPr lang="tr-TR" sz="2000" b="1" dirty="0">
              <a:latin typeface="Arial" panose="020B0604020202020204" pitchFamily="34" charset="0"/>
              <a:cs typeface="Arial" panose="020B0604020202020204" pitchFamily="34" charset="0"/>
            </a:endParaRPr>
          </a:p>
        </p:txBody>
      </p:sp>
      <p:grpSp>
        <p:nvGrpSpPr>
          <p:cNvPr id="14" name="Group 13"/>
          <p:cNvGrpSpPr/>
          <p:nvPr/>
        </p:nvGrpSpPr>
        <p:grpSpPr>
          <a:xfrm>
            <a:off x="916827" y="2573887"/>
            <a:ext cx="2328150" cy="3830733"/>
            <a:chOff x="357259" y="2573887"/>
            <a:chExt cx="2328150" cy="3830733"/>
          </a:xfrm>
          <a:solidFill>
            <a:schemeClr val="accent1"/>
          </a:solidFill>
        </p:grpSpPr>
        <p:grpSp>
          <p:nvGrpSpPr>
            <p:cNvPr id="2" name="Group 18"/>
            <p:cNvGrpSpPr/>
            <p:nvPr/>
          </p:nvGrpSpPr>
          <p:grpSpPr>
            <a:xfrm>
              <a:off x="357259" y="2573887"/>
              <a:ext cx="2328150" cy="2483602"/>
              <a:chOff x="1986749" y="2726284"/>
              <a:chExt cx="1072656" cy="2506133"/>
            </a:xfrm>
            <a:grpFill/>
          </p:grpSpPr>
          <p:sp>
            <p:nvSpPr>
              <p:cNvPr id="6" name="Rectangle 5"/>
              <p:cNvSpPr/>
              <p:nvPr/>
            </p:nvSpPr>
            <p:spPr>
              <a:xfrm>
                <a:off x="2065876" y="2726284"/>
                <a:ext cx="914400" cy="2506133"/>
              </a:xfrm>
              <a:prstGeom prst="rect">
                <a:avLst/>
              </a:prstGeom>
              <a:gradFill flip="none" rotWithShape="1">
                <a:gsLst>
                  <a:gs pos="55000">
                    <a:srgbClr val="E7E901"/>
                  </a:gs>
                  <a:gs pos="100000">
                    <a:srgbClr val="FFFFFF"/>
                  </a:gs>
                </a:gsLst>
                <a:path path="shape">
                  <a:fillToRect l="50000" t="50000" r="50000" b="50000"/>
                </a:path>
                <a:tileRect/>
              </a:gradFill>
              <a:ln>
                <a:solidFill>
                  <a:srgbClr val="775F55"/>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tr-TR" sz="2000" b="1">
                  <a:latin typeface="Arial"/>
                  <a:cs typeface="Arial"/>
                </a:endParaRPr>
              </a:p>
            </p:txBody>
          </p:sp>
          <p:sp>
            <p:nvSpPr>
              <p:cNvPr id="11" name="TextBox 10"/>
              <p:cNvSpPr txBox="1"/>
              <p:nvPr/>
            </p:nvSpPr>
            <p:spPr>
              <a:xfrm>
                <a:off x="1986749" y="3632894"/>
                <a:ext cx="1072656" cy="1335445"/>
              </a:xfrm>
              <a:prstGeom prst="rect">
                <a:avLst/>
              </a:prstGeom>
              <a:noFill/>
            </p:spPr>
            <p:txBody>
              <a:bodyPr wrap="square" rtlCol="0">
                <a:spAutoFit/>
              </a:bodyPr>
              <a:lstStyle/>
              <a:p>
                <a:pPr algn="ctr"/>
                <a:r>
                  <a:rPr lang="tr-TR" sz="2000" b="1" dirty="0" err="1">
                    <a:latin typeface="Arial" panose="020B0604020202020204" pitchFamily="34" charset="0"/>
                    <a:cs typeface="Arial" panose="020B0604020202020204" pitchFamily="34" charset="0"/>
                  </a:rPr>
                  <a:t>Economic</a:t>
                </a:r>
                <a:r>
                  <a:rPr lang="tr-TR" sz="2000" b="1" dirty="0">
                    <a:latin typeface="Arial" panose="020B0604020202020204" pitchFamily="34" charset="0"/>
                    <a:cs typeface="Arial" panose="020B0604020202020204" pitchFamily="34" charset="0"/>
                  </a:rPr>
                  <a:t> </a:t>
                </a:r>
                <a:r>
                  <a:rPr lang="tr-TR" sz="2000" b="1" dirty="0" err="1">
                    <a:latin typeface="Arial" panose="020B0604020202020204" pitchFamily="34" charset="0"/>
                    <a:cs typeface="Arial" panose="020B0604020202020204" pitchFamily="34" charset="0"/>
                  </a:rPr>
                  <a:t>Growth</a:t>
                </a:r>
                <a:endParaRPr lang="tr-TR" sz="2000" b="1" dirty="0">
                  <a:latin typeface="Arial" panose="020B0604020202020204" pitchFamily="34" charset="0"/>
                  <a:cs typeface="Arial" panose="020B0604020202020204" pitchFamily="34" charset="0"/>
                </a:endParaRPr>
              </a:p>
              <a:p>
                <a:pPr algn="ctr"/>
                <a:endParaRPr lang="tr-TR" sz="2000" b="1" dirty="0">
                  <a:latin typeface="Arial"/>
                  <a:cs typeface="Arial"/>
                </a:endParaRPr>
              </a:p>
              <a:p>
                <a:pPr algn="ctr"/>
                <a:r>
                  <a:rPr lang="tr-TR" sz="2000" b="1" dirty="0">
                    <a:latin typeface="Arial"/>
                    <a:cs typeface="Arial"/>
                  </a:rPr>
                  <a:t>(PROFIT)</a:t>
                </a:r>
              </a:p>
            </p:txBody>
          </p:sp>
        </p:grpSp>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334" y="5142154"/>
              <a:ext cx="1262466" cy="1262466"/>
            </a:xfrm>
            <a:prstGeom prst="rect">
              <a:avLst/>
            </a:prstGeom>
            <a:grpFill/>
          </p:spPr>
        </p:pic>
      </p:grpSp>
      <p:grpSp>
        <p:nvGrpSpPr>
          <p:cNvPr id="16" name="Group 15"/>
          <p:cNvGrpSpPr/>
          <p:nvPr/>
        </p:nvGrpSpPr>
        <p:grpSpPr>
          <a:xfrm>
            <a:off x="6365847" y="2573887"/>
            <a:ext cx="2349269" cy="3846180"/>
            <a:chOff x="5751687" y="2573887"/>
            <a:chExt cx="2349269" cy="3846180"/>
          </a:xfrm>
        </p:grpSpPr>
        <p:grpSp>
          <p:nvGrpSpPr>
            <p:cNvPr id="8" name="Group 19"/>
            <p:cNvGrpSpPr/>
            <p:nvPr/>
          </p:nvGrpSpPr>
          <p:grpSpPr>
            <a:xfrm>
              <a:off x="5751687" y="2573887"/>
              <a:ext cx="2349269" cy="2506133"/>
              <a:chOff x="5950975" y="2726284"/>
              <a:chExt cx="1102727" cy="2506133"/>
            </a:xfrm>
          </p:grpSpPr>
          <p:sp>
            <p:nvSpPr>
              <p:cNvPr id="9" name="Rectangle 8"/>
              <p:cNvSpPr/>
              <p:nvPr/>
            </p:nvSpPr>
            <p:spPr>
              <a:xfrm>
                <a:off x="6045211" y="2726284"/>
                <a:ext cx="914400" cy="2506133"/>
              </a:xfrm>
              <a:prstGeom prst="rect">
                <a:avLst/>
              </a:prstGeom>
              <a:gradFill flip="none" rotWithShape="1">
                <a:gsLst>
                  <a:gs pos="76000">
                    <a:schemeClr val="accent1">
                      <a:lumMod val="75000"/>
                    </a:schemeClr>
                  </a:gs>
                  <a:gs pos="100000">
                    <a:srgbClr val="FFFFFF"/>
                  </a:gs>
                </a:gsLst>
                <a:path path="shape">
                  <a:fillToRect l="50000" t="50000" r="50000" b="50000"/>
                </a:path>
                <a:tileRect/>
              </a:gradFill>
              <a:ln>
                <a:solidFill>
                  <a:schemeClr val="tx2"/>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tr-TR" sz="2000" b="1">
                  <a:latin typeface="Arial"/>
                  <a:cs typeface="Arial"/>
                </a:endParaRPr>
              </a:p>
            </p:txBody>
          </p:sp>
          <p:sp>
            <p:nvSpPr>
              <p:cNvPr id="13" name="TextBox 12"/>
              <p:cNvSpPr txBox="1"/>
              <p:nvPr/>
            </p:nvSpPr>
            <p:spPr>
              <a:xfrm>
                <a:off x="5950975" y="3671468"/>
                <a:ext cx="1102727" cy="1323439"/>
              </a:xfrm>
              <a:prstGeom prst="rect">
                <a:avLst/>
              </a:prstGeom>
              <a:noFill/>
              <a:ln>
                <a:noFill/>
              </a:ln>
            </p:spPr>
            <p:txBody>
              <a:bodyPr wrap="square" rtlCol="0">
                <a:spAutoFit/>
              </a:bodyPr>
              <a:lstStyle/>
              <a:p>
                <a:pPr algn="ctr"/>
                <a:r>
                  <a:rPr lang="tr-TR" sz="2000" b="1" dirty="0" err="1">
                    <a:latin typeface="Arial" panose="020B0604020202020204" pitchFamily="34" charset="0"/>
                    <a:cs typeface="Arial" panose="020B0604020202020204" pitchFamily="34" charset="0"/>
                  </a:rPr>
                  <a:t>Social</a:t>
                </a:r>
                <a:br>
                  <a:rPr lang="tr-TR" sz="2000" b="1" dirty="0">
                    <a:latin typeface="Arial" panose="020B0604020202020204" pitchFamily="34" charset="0"/>
                    <a:cs typeface="Arial" panose="020B0604020202020204" pitchFamily="34" charset="0"/>
                  </a:rPr>
                </a:br>
                <a:r>
                  <a:rPr lang="tr-TR" sz="2000" b="1" dirty="0">
                    <a:latin typeface="Arial" panose="020B0604020202020204" pitchFamily="34" charset="0"/>
                    <a:cs typeface="Arial" panose="020B0604020202020204" pitchFamily="34" charset="0"/>
                  </a:rPr>
                  <a:t>Development</a:t>
                </a:r>
              </a:p>
              <a:p>
                <a:pPr algn="ctr"/>
                <a:endParaRPr lang="tr-TR" sz="2000" b="1" dirty="0">
                  <a:latin typeface="Arial"/>
                  <a:cs typeface="Arial"/>
                </a:endParaRPr>
              </a:p>
              <a:p>
                <a:pPr algn="ctr"/>
                <a:r>
                  <a:rPr lang="tr-TR" sz="2000" b="1" dirty="0">
                    <a:latin typeface="Arial"/>
                    <a:cs typeface="Arial"/>
                  </a:rPr>
                  <a:t>(PEOPLE)</a:t>
                </a:r>
              </a:p>
            </p:txBody>
          </p:sp>
        </p:grpSp>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262414" y="5166676"/>
              <a:ext cx="1239051" cy="1253391"/>
            </a:xfrm>
            <a:prstGeom prst="rect">
              <a:avLst/>
            </a:prstGeom>
          </p:spPr>
        </p:pic>
      </p:grpSp>
      <p:grpSp>
        <p:nvGrpSpPr>
          <p:cNvPr id="15" name="Group 14"/>
          <p:cNvGrpSpPr/>
          <p:nvPr/>
        </p:nvGrpSpPr>
        <p:grpSpPr>
          <a:xfrm>
            <a:off x="3518474" y="2573887"/>
            <a:ext cx="2634061" cy="3896653"/>
            <a:chOff x="2958906" y="2573887"/>
            <a:chExt cx="2634061" cy="3896653"/>
          </a:xfrm>
        </p:grpSpPr>
        <p:grpSp>
          <p:nvGrpSpPr>
            <p:cNvPr id="3" name="Group 17"/>
            <p:cNvGrpSpPr/>
            <p:nvPr/>
          </p:nvGrpSpPr>
          <p:grpSpPr>
            <a:xfrm>
              <a:off x="2958906" y="2573887"/>
              <a:ext cx="2634061" cy="2506133"/>
              <a:chOff x="3927707" y="2726284"/>
              <a:chExt cx="1222403" cy="2506133"/>
            </a:xfrm>
          </p:grpSpPr>
          <p:sp>
            <p:nvSpPr>
              <p:cNvPr id="7" name="Rectangle 6"/>
              <p:cNvSpPr/>
              <p:nvPr/>
            </p:nvSpPr>
            <p:spPr>
              <a:xfrm>
                <a:off x="4080945" y="2726284"/>
                <a:ext cx="914400" cy="2506133"/>
              </a:xfrm>
              <a:prstGeom prst="rect">
                <a:avLst/>
              </a:prstGeom>
              <a:gradFill flip="none" rotWithShape="1">
                <a:gsLst>
                  <a:gs pos="68000">
                    <a:srgbClr val="36CD1B"/>
                  </a:gs>
                  <a:gs pos="100000">
                    <a:srgbClr val="FFFFFF"/>
                  </a:gs>
                </a:gsLst>
                <a:path path="shape">
                  <a:fillToRect l="50000" t="50000" r="50000" b="50000"/>
                </a:path>
                <a:tileRect/>
              </a:gradFill>
              <a:ln w="57150" cap="flat" cmpd="sng" algn="ctr">
                <a:solidFill>
                  <a:srgbClr val="A5AB8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sz="2000" b="1">
                  <a:latin typeface="Arial"/>
                  <a:cs typeface="Arial"/>
                </a:endParaRPr>
              </a:p>
            </p:txBody>
          </p:sp>
          <p:sp>
            <p:nvSpPr>
              <p:cNvPr id="12" name="TextBox 11"/>
              <p:cNvSpPr txBox="1"/>
              <p:nvPr/>
            </p:nvSpPr>
            <p:spPr>
              <a:xfrm>
                <a:off x="3927707" y="3693839"/>
                <a:ext cx="1222403" cy="1323439"/>
              </a:xfrm>
              <a:prstGeom prst="rect">
                <a:avLst/>
              </a:prstGeom>
              <a:noFill/>
            </p:spPr>
            <p:txBody>
              <a:bodyPr wrap="square" rtlCol="0">
                <a:spAutoFit/>
              </a:bodyPr>
              <a:lstStyle/>
              <a:p>
                <a:pPr algn="ctr"/>
                <a:r>
                  <a:rPr lang="tr-TR" sz="2000" b="1" dirty="0" err="1">
                    <a:latin typeface="Arial" panose="020B0604020202020204" pitchFamily="34" charset="0"/>
                    <a:cs typeface="Arial" panose="020B0604020202020204" pitchFamily="34" charset="0"/>
                  </a:rPr>
                  <a:t>Protecting</a:t>
                </a:r>
                <a:r>
                  <a:rPr lang="tr-TR" sz="2000" b="1" dirty="0">
                    <a:latin typeface="Arial" panose="020B0604020202020204" pitchFamily="34" charset="0"/>
                    <a:cs typeface="Arial" panose="020B0604020202020204" pitchFamily="34" charset="0"/>
                  </a:rPr>
                  <a:t> </a:t>
                </a:r>
                <a:r>
                  <a:rPr lang="tr-TR" sz="2000" b="1" dirty="0" err="1">
                    <a:latin typeface="Arial" panose="020B0604020202020204" pitchFamily="34" charset="0"/>
                    <a:cs typeface="Arial" panose="020B0604020202020204" pitchFamily="34" charset="0"/>
                  </a:rPr>
                  <a:t>the</a:t>
                </a:r>
                <a:r>
                  <a:rPr lang="tr-TR" sz="2000" b="1" dirty="0">
                    <a:latin typeface="Arial" panose="020B0604020202020204" pitchFamily="34" charset="0"/>
                    <a:cs typeface="Arial" panose="020B0604020202020204" pitchFamily="34" charset="0"/>
                  </a:rPr>
                  <a:t> Environment</a:t>
                </a:r>
              </a:p>
              <a:p>
                <a:pPr algn="ctr"/>
                <a:endParaRPr lang="tr-TR" sz="2000" b="1" dirty="0">
                  <a:latin typeface="Arial" panose="020B0604020202020204" pitchFamily="34" charset="0"/>
                  <a:cs typeface="Arial" panose="020B0604020202020204" pitchFamily="34" charset="0"/>
                </a:endParaRPr>
              </a:p>
              <a:p>
                <a:pPr algn="ctr"/>
                <a:r>
                  <a:rPr lang="tr-TR" sz="2000" b="1" dirty="0">
                    <a:latin typeface="Arial"/>
                    <a:cs typeface="Arial"/>
                  </a:rPr>
                  <a:t>(PLANET)</a:t>
                </a:r>
              </a:p>
            </p:txBody>
          </p:sp>
        </p:grpSp>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50808" y="5302140"/>
              <a:ext cx="1251857" cy="1168400"/>
            </a:xfrm>
            <a:prstGeom prst="rect">
              <a:avLst/>
            </a:prstGeom>
          </p:spPr>
        </p:pic>
      </p:grpSp>
      <p:pic>
        <p:nvPicPr>
          <p:cNvPr id="20" name="Picture 2" descr="\\Adbigfilesrv\cevre\RESİMLER\Logo, Afiş  &amp; İşaret\İÇDAŞ ÇELİK LOGO PNG - ARKA PLANSIZ ŞEFFAF.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9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4BB9BE-2842-488E-A2CC-51FA63F4E8B9}"/>
              </a:ext>
            </a:extLst>
          </p:cNvPr>
          <p:cNvSpPr>
            <a:spLocks noGrp="1"/>
          </p:cNvSpPr>
          <p:nvPr>
            <p:ph type="title"/>
          </p:nvPr>
        </p:nvSpPr>
        <p:spPr/>
        <p:txBody>
          <a:bodyPr/>
          <a:lstStyle/>
          <a:p>
            <a:r>
              <a:rPr lang="tr-TR" dirty="0"/>
              <a:t>İÇDAŞ HUMAN RIGHTS POLICY</a:t>
            </a:r>
          </a:p>
        </p:txBody>
      </p:sp>
      <p:sp>
        <p:nvSpPr>
          <p:cNvPr id="3" name="İçerik Yer Tutucusu 2">
            <a:extLst>
              <a:ext uri="{FF2B5EF4-FFF2-40B4-BE49-F238E27FC236}">
                <a16:creationId xmlns:a16="http://schemas.microsoft.com/office/drawing/2014/main" id="{1E09C74D-BE1A-484F-AAA2-BC6F36E9BB0D}"/>
              </a:ext>
            </a:extLst>
          </p:cNvPr>
          <p:cNvSpPr>
            <a:spLocks noGrp="1"/>
          </p:cNvSpPr>
          <p:nvPr>
            <p:ph sz="quarter" idx="1"/>
          </p:nvPr>
        </p:nvSpPr>
        <p:spPr/>
        <p:txBody>
          <a:bodyPr/>
          <a:lstStyle/>
          <a:p>
            <a:endParaRPr lang="tr-TR" dirty="0"/>
          </a:p>
        </p:txBody>
      </p:sp>
      <p:sp>
        <p:nvSpPr>
          <p:cNvPr id="4" name="Dikdörtgen 3">
            <a:extLst>
              <a:ext uri="{FF2B5EF4-FFF2-40B4-BE49-F238E27FC236}">
                <a16:creationId xmlns:a16="http://schemas.microsoft.com/office/drawing/2014/main" id="{B37F40EA-68A5-434F-8D32-3973511B584B}"/>
              </a:ext>
            </a:extLst>
          </p:cNvPr>
          <p:cNvSpPr/>
          <p:nvPr/>
        </p:nvSpPr>
        <p:spPr>
          <a:xfrm>
            <a:off x="2681017" y="2741690"/>
            <a:ext cx="3367446" cy="400110"/>
          </a:xfrm>
          <a:prstGeom prst="rect">
            <a:avLst/>
          </a:prstGeom>
          <a:noFill/>
        </p:spPr>
        <p:txBody>
          <a:bodyPr wrap="square" lIns="91440" tIns="45720" rIns="91440" bIns="45720">
            <a:spAutoFit/>
          </a:bodyPr>
          <a:lstStyle/>
          <a:p>
            <a:pPr algn="ctr"/>
            <a:r>
              <a:rPr lang="tr-TR" sz="2000" b="1" cap="none" spc="0" dirty="0" err="1">
                <a:ln w="6600">
                  <a:solidFill>
                    <a:schemeClr val="accent2"/>
                  </a:solidFill>
                  <a:prstDash val="solid"/>
                </a:ln>
                <a:solidFill>
                  <a:srgbClr val="FFFFFF"/>
                </a:solidFill>
                <a:effectLst>
                  <a:outerShdw dist="38100" dir="2700000" algn="tl" rotWithShape="0">
                    <a:schemeClr val="accent2"/>
                  </a:outerShdw>
                </a:effectLst>
              </a:rPr>
              <a:t>Complaints</a:t>
            </a:r>
            <a:r>
              <a:rPr lang="tr-TR" sz="2000" b="1" cap="none" spc="0" dirty="0">
                <a:ln w="6600">
                  <a:solidFill>
                    <a:schemeClr val="accent2"/>
                  </a:solidFill>
                  <a:prstDash val="solid"/>
                </a:ln>
                <a:solidFill>
                  <a:srgbClr val="FFFFFF"/>
                </a:solidFill>
                <a:effectLst>
                  <a:outerShdw dist="38100" dir="2700000" algn="tl" rotWithShape="0">
                    <a:schemeClr val="accent2"/>
                  </a:outerShdw>
                </a:effectLst>
              </a:rPr>
              <a:t> </a:t>
            </a:r>
            <a:r>
              <a:rPr lang="tr-TR" sz="2000" b="1" cap="none" spc="0" dirty="0" err="1">
                <a:ln w="6600">
                  <a:solidFill>
                    <a:schemeClr val="accent2"/>
                  </a:solidFill>
                  <a:prstDash val="solid"/>
                </a:ln>
                <a:solidFill>
                  <a:srgbClr val="FFFFFF"/>
                </a:solidFill>
                <a:effectLst>
                  <a:outerShdw dist="38100" dir="2700000" algn="tl" rotWithShape="0">
                    <a:schemeClr val="accent2"/>
                  </a:outerShdw>
                </a:effectLst>
              </a:rPr>
              <a:t>Recorded</a:t>
            </a:r>
            <a:endParaRPr lang="tr-TR" sz="2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Dikdörtgen 4">
            <a:extLst>
              <a:ext uri="{FF2B5EF4-FFF2-40B4-BE49-F238E27FC236}">
                <a16:creationId xmlns:a16="http://schemas.microsoft.com/office/drawing/2014/main" id="{AF836892-C094-40E0-AE5D-BDA1A1B567FA}"/>
              </a:ext>
            </a:extLst>
          </p:cNvPr>
          <p:cNvSpPr/>
          <p:nvPr/>
        </p:nvSpPr>
        <p:spPr>
          <a:xfrm>
            <a:off x="1598837" y="3539265"/>
            <a:ext cx="5531805" cy="400110"/>
          </a:xfrm>
          <a:prstGeom prst="rect">
            <a:avLst/>
          </a:prstGeom>
          <a:noFill/>
        </p:spPr>
        <p:txBody>
          <a:bodyPr wrap="square" lIns="91440" tIns="45720" rIns="91440" bIns="45720">
            <a:spAutoFit/>
          </a:bodyPr>
          <a:lstStyle/>
          <a:p>
            <a:pPr algn="ctr"/>
            <a:r>
              <a:rPr lang="en-US" sz="2000" b="1" dirty="0">
                <a:ln w="6600">
                  <a:solidFill>
                    <a:schemeClr val="accent2"/>
                  </a:solidFill>
                  <a:prstDash val="solid"/>
                </a:ln>
                <a:solidFill>
                  <a:srgbClr val="FFFFFF"/>
                </a:solidFill>
                <a:effectLst>
                  <a:outerShdw dist="38100" dir="2700000" algn="tl" rotWithShape="0">
                    <a:schemeClr val="accent2"/>
                  </a:outerShdw>
                </a:effectLst>
              </a:rPr>
              <a:t>Identify roles and responsibilities for complaints</a:t>
            </a:r>
            <a:endParaRPr lang="tr-TR" sz="2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Dikdörtgen 5">
            <a:extLst>
              <a:ext uri="{FF2B5EF4-FFF2-40B4-BE49-F238E27FC236}">
                <a16:creationId xmlns:a16="http://schemas.microsoft.com/office/drawing/2014/main" id="{A27CC815-FB5F-4A0F-B497-197998107563}"/>
              </a:ext>
            </a:extLst>
          </p:cNvPr>
          <p:cNvSpPr/>
          <p:nvPr/>
        </p:nvSpPr>
        <p:spPr>
          <a:xfrm>
            <a:off x="1598838" y="4338908"/>
            <a:ext cx="5531804" cy="400110"/>
          </a:xfrm>
          <a:prstGeom prst="rect">
            <a:avLst/>
          </a:prstGeom>
          <a:noFill/>
        </p:spPr>
        <p:txBody>
          <a:bodyPr wrap="square" lIns="91440" tIns="45720" rIns="91440" bIns="45720">
            <a:spAutoFit/>
          </a:bodyPr>
          <a:lstStyle/>
          <a:p>
            <a:pPr algn="ctr"/>
            <a:r>
              <a:rPr lang="tr-TR" sz="2000" b="1" dirty="0" err="1">
                <a:ln w="6600">
                  <a:solidFill>
                    <a:schemeClr val="accent2"/>
                  </a:solidFill>
                  <a:prstDash val="solid"/>
                </a:ln>
                <a:solidFill>
                  <a:srgbClr val="FFFFFF"/>
                </a:solidFill>
                <a:effectLst>
                  <a:outerShdw dist="38100" dir="2700000" algn="tl" rotWithShape="0">
                    <a:schemeClr val="accent2"/>
                  </a:outerShdw>
                </a:effectLst>
              </a:rPr>
              <a:t>Necessary</a:t>
            </a:r>
            <a:r>
              <a:rPr lang="tr-TR" sz="2000" b="1" dirty="0">
                <a:ln w="6600">
                  <a:solidFill>
                    <a:schemeClr val="accent2"/>
                  </a:solidFill>
                  <a:prstDash val="solid"/>
                </a:ln>
                <a:solidFill>
                  <a:srgbClr val="FFFFFF"/>
                </a:solidFill>
                <a:effectLst>
                  <a:outerShdw dist="38100" dir="2700000" algn="tl" rotWithShape="0">
                    <a:schemeClr val="accent2"/>
                  </a:outerShdw>
                </a:effectLst>
              </a:rPr>
              <a:t> </a:t>
            </a:r>
            <a:r>
              <a:rPr lang="tr-TR" sz="2000" b="1" dirty="0" err="1">
                <a:ln w="6600">
                  <a:solidFill>
                    <a:schemeClr val="accent2"/>
                  </a:solidFill>
                  <a:prstDash val="solid"/>
                </a:ln>
                <a:solidFill>
                  <a:srgbClr val="FFFFFF"/>
                </a:solidFill>
                <a:effectLst>
                  <a:outerShdw dist="38100" dir="2700000" algn="tl" rotWithShape="0">
                    <a:schemeClr val="accent2"/>
                  </a:outerShdw>
                </a:effectLst>
              </a:rPr>
              <a:t>actions</a:t>
            </a:r>
            <a:r>
              <a:rPr lang="tr-TR" sz="2000" b="1" dirty="0">
                <a:ln w="6600">
                  <a:solidFill>
                    <a:schemeClr val="accent2"/>
                  </a:solidFill>
                  <a:prstDash val="solid"/>
                </a:ln>
                <a:solidFill>
                  <a:srgbClr val="FFFFFF"/>
                </a:solidFill>
                <a:effectLst>
                  <a:outerShdw dist="38100" dir="2700000" algn="tl" rotWithShape="0">
                    <a:schemeClr val="accent2"/>
                  </a:outerShdw>
                </a:effectLst>
              </a:rPr>
              <a:t> </a:t>
            </a:r>
            <a:r>
              <a:rPr lang="tr-TR" sz="2000" b="1" dirty="0" err="1">
                <a:ln w="6600">
                  <a:solidFill>
                    <a:schemeClr val="accent2"/>
                  </a:solidFill>
                  <a:prstDash val="solid"/>
                </a:ln>
                <a:solidFill>
                  <a:srgbClr val="FFFFFF"/>
                </a:solidFill>
                <a:effectLst>
                  <a:outerShdw dist="38100" dir="2700000" algn="tl" rotWithShape="0">
                    <a:schemeClr val="accent2"/>
                  </a:outerShdw>
                </a:effectLst>
              </a:rPr>
              <a:t>are</a:t>
            </a:r>
            <a:r>
              <a:rPr lang="tr-TR" sz="2000" b="1" dirty="0">
                <a:ln w="6600">
                  <a:solidFill>
                    <a:schemeClr val="accent2"/>
                  </a:solidFill>
                  <a:prstDash val="solid"/>
                </a:ln>
                <a:solidFill>
                  <a:srgbClr val="FFFFFF"/>
                </a:solidFill>
                <a:effectLst>
                  <a:outerShdw dist="38100" dir="2700000" algn="tl" rotWithShape="0">
                    <a:schemeClr val="accent2"/>
                  </a:outerShdw>
                </a:effectLst>
              </a:rPr>
              <a:t> </a:t>
            </a:r>
            <a:r>
              <a:rPr lang="tr-TR" sz="2000" b="1" dirty="0" err="1">
                <a:ln w="6600">
                  <a:solidFill>
                    <a:schemeClr val="accent2"/>
                  </a:solidFill>
                  <a:prstDash val="solid"/>
                </a:ln>
                <a:solidFill>
                  <a:srgbClr val="FFFFFF"/>
                </a:solidFill>
                <a:effectLst>
                  <a:outerShdw dist="38100" dir="2700000" algn="tl" rotWithShape="0">
                    <a:schemeClr val="accent2"/>
                  </a:outerShdw>
                </a:effectLst>
              </a:rPr>
              <a:t>initiated</a:t>
            </a:r>
            <a:endParaRPr lang="tr-TR" sz="2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Dikdörtgen 6">
            <a:extLst>
              <a:ext uri="{FF2B5EF4-FFF2-40B4-BE49-F238E27FC236}">
                <a16:creationId xmlns:a16="http://schemas.microsoft.com/office/drawing/2014/main" id="{9656AAC1-9C7D-494A-B423-F9A1018F6112}"/>
              </a:ext>
            </a:extLst>
          </p:cNvPr>
          <p:cNvSpPr/>
          <p:nvPr/>
        </p:nvSpPr>
        <p:spPr>
          <a:xfrm>
            <a:off x="1598837" y="5138551"/>
            <a:ext cx="5531804" cy="400110"/>
          </a:xfrm>
          <a:prstGeom prst="rect">
            <a:avLst/>
          </a:prstGeom>
          <a:noFill/>
        </p:spPr>
        <p:txBody>
          <a:bodyPr wrap="square" lIns="91440" tIns="45720" rIns="91440" bIns="45720">
            <a:spAutoFit/>
          </a:bodyPr>
          <a:lstStyle/>
          <a:p>
            <a:pPr algn="ctr"/>
            <a:r>
              <a:rPr lang="tr-TR" sz="2000" b="1" dirty="0" err="1">
                <a:ln w="6600">
                  <a:solidFill>
                    <a:schemeClr val="accent2"/>
                  </a:solidFill>
                  <a:prstDash val="solid"/>
                </a:ln>
                <a:solidFill>
                  <a:srgbClr val="FFFFFF"/>
                </a:solidFill>
                <a:effectLst>
                  <a:outerShdw dist="38100" dir="2700000" algn="tl" rotWithShape="0">
                    <a:schemeClr val="accent2"/>
                  </a:outerShdw>
                </a:effectLst>
              </a:rPr>
              <a:t>Finalized</a:t>
            </a:r>
            <a:r>
              <a:rPr lang="tr-TR" sz="2000" b="1" dirty="0">
                <a:ln w="6600">
                  <a:solidFill>
                    <a:schemeClr val="accent2"/>
                  </a:solidFill>
                  <a:prstDash val="solid"/>
                </a:ln>
                <a:solidFill>
                  <a:srgbClr val="FFFFFF"/>
                </a:solidFill>
                <a:effectLst>
                  <a:outerShdw dist="38100" dir="2700000" algn="tl" rotWithShape="0">
                    <a:schemeClr val="accent2"/>
                  </a:outerShdw>
                </a:effectLst>
              </a:rPr>
              <a:t> </a:t>
            </a:r>
            <a:r>
              <a:rPr lang="tr-TR" sz="2000" b="1" dirty="0" err="1">
                <a:ln w="6600">
                  <a:solidFill>
                    <a:schemeClr val="accent2"/>
                  </a:solidFill>
                  <a:prstDash val="solid"/>
                </a:ln>
                <a:solidFill>
                  <a:srgbClr val="FFFFFF"/>
                </a:solidFill>
                <a:effectLst>
                  <a:outerShdw dist="38100" dir="2700000" algn="tl" rotWithShape="0">
                    <a:schemeClr val="accent2"/>
                  </a:outerShdw>
                </a:effectLst>
              </a:rPr>
              <a:t>by</a:t>
            </a:r>
            <a:r>
              <a:rPr lang="tr-TR" sz="2000" b="1" dirty="0">
                <a:ln w="6600">
                  <a:solidFill>
                    <a:schemeClr val="accent2"/>
                  </a:solidFill>
                  <a:prstDash val="solid"/>
                </a:ln>
                <a:solidFill>
                  <a:srgbClr val="FFFFFF"/>
                </a:solidFill>
                <a:effectLst>
                  <a:outerShdw dist="38100" dir="2700000" algn="tl" rotWithShape="0">
                    <a:schemeClr val="accent2"/>
                  </a:outerShdw>
                </a:effectLst>
              </a:rPr>
              <a:t> </a:t>
            </a:r>
            <a:r>
              <a:rPr lang="tr-TR" sz="2000" b="1" dirty="0" err="1">
                <a:ln w="6600">
                  <a:solidFill>
                    <a:schemeClr val="accent2"/>
                  </a:solidFill>
                  <a:prstDash val="solid"/>
                </a:ln>
                <a:solidFill>
                  <a:srgbClr val="FFFFFF"/>
                </a:solidFill>
                <a:effectLst>
                  <a:outerShdw dist="38100" dir="2700000" algn="tl" rotWithShape="0">
                    <a:schemeClr val="accent2"/>
                  </a:outerShdw>
                </a:effectLst>
              </a:rPr>
              <a:t>Responsible</a:t>
            </a:r>
            <a:r>
              <a:rPr lang="tr-TR" sz="2000" b="1" dirty="0">
                <a:ln w="6600">
                  <a:solidFill>
                    <a:schemeClr val="accent2"/>
                  </a:solidFill>
                  <a:prstDash val="solid"/>
                </a:ln>
                <a:solidFill>
                  <a:srgbClr val="FFFFFF"/>
                </a:solidFill>
                <a:effectLst>
                  <a:outerShdw dist="38100" dir="2700000" algn="tl" rotWithShape="0">
                    <a:schemeClr val="accent2"/>
                  </a:outerShdw>
                </a:effectLst>
              </a:rPr>
              <a:t> </a:t>
            </a:r>
            <a:r>
              <a:rPr lang="tr-TR" sz="2000" b="1" dirty="0" err="1">
                <a:ln w="6600">
                  <a:solidFill>
                    <a:schemeClr val="accent2"/>
                  </a:solidFill>
                  <a:prstDash val="solid"/>
                </a:ln>
                <a:solidFill>
                  <a:srgbClr val="FFFFFF"/>
                </a:solidFill>
                <a:effectLst>
                  <a:outerShdw dist="38100" dir="2700000" algn="tl" rotWithShape="0">
                    <a:schemeClr val="accent2"/>
                  </a:outerShdw>
                </a:effectLst>
              </a:rPr>
              <a:t>Executives</a:t>
            </a:r>
            <a:endParaRPr lang="tr-TR" sz="2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Dikdörtgen 7">
            <a:extLst>
              <a:ext uri="{FF2B5EF4-FFF2-40B4-BE49-F238E27FC236}">
                <a16:creationId xmlns:a16="http://schemas.microsoft.com/office/drawing/2014/main" id="{B3D0152E-5B4F-4DBD-A300-1C689DCABF5E}"/>
              </a:ext>
            </a:extLst>
          </p:cNvPr>
          <p:cNvSpPr/>
          <p:nvPr/>
        </p:nvSpPr>
        <p:spPr>
          <a:xfrm>
            <a:off x="2914021" y="1790228"/>
            <a:ext cx="2901436" cy="553998"/>
          </a:xfrm>
          <a:prstGeom prst="rect">
            <a:avLst/>
          </a:prstGeom>
        </p:spPr>
        <p:txBody>
          <a:bodyPr wrap="none">
            <a:spAutoFit/>
          </a:bodyPr>
          <a:lstStyle/>
          <a:p>
            <a:pPr algn="ctr"/>
            <a:r>
              <a:rPr lang="tr-TR" sz="3000" b="1" dirty="0">
                <a:ln w="9525">
                  <a:solidFill>
                    <a:schemeClr val="bg1"/>
                  </a:solidFill>
                  <a:prstDash val="solid"/>
                </a:ln>
                <a:effectLst>
                  <a:outerShdw blurRad="12700" dist="38100" dir="2700000" algn="tl" rotWithShape="0">
                    <a:schemeClr val="bg1">
                      <a:lumMod val="50000"/>
                    </a:schemeClr>
                  </a:outerShdw>
                </a:effectLst>
              </a:rPr>
              <a:t>Application </a:t>
            </a:r>
            <a:r>
              <a:rPr lang="tr-TR" sz="3000" b="1" dirty="0" err="1">
                <a:ln w="9525">
                  <a:solidFill>
                    <a:schemeClr val="bg1"/>
                  </a:solidFill>
                  <a:prstDash val="solid"/>
                </a:ln>
                <a:effectLst>
                  <a:outerShdw blurRad="12700" dist="38100" dir="2700000" algn="tl" rotWithShape="0">
                    <a:schemeClr val="bg1">
                      <a:lumMod val="50000"/>
                    </a:schemeClr>
                  </a:outerShdw>
                </a:effectLst>
              </a:rPr>
              <a:t>Field</a:t>
            </a:r>
            <a:endParaRPr lang="tr-TR" sz="3000" b="1" dirty="0">
              <a:ln w="9525">
                <a:solidFill>
                  <a:schemeClr val="bg1"/>
                </a:solidFill>
                <a:prstDash val="solid"/>
              </a:ln>
              <a:effectLst>
                <a:outerShdw blurRad="12700" dist="38100" dir="2700000" algn="tl" rotWithShape="0">
                  <a:schemeClr val="bg1">
                    <a:lumMod val="50000"/>
                  </a:schemeClr>
                </a:outerShdw>
              </a:effectLst>
            </a:endParaRPr>
          </a:p>
        </p:txBody>
      </p:sp>
      <p:sp>
        <p:nvSpPr>
          <p:cNvPr id="9" name="Aşağı Ok 14">
            <a:extLst>
              <a:ext uri="{FF2B5EF4-FFF2-40B4-BE49-F238E27FC236}">
                <a16:creationId xmlns:a16="http://schemas.microsoft.com/office/drawing/2014/main" id="{BBC4D6F0-14BD-4D48-98BD-964B2A939FC7}"/>
              </a:ext>
            </a:extLst>
          </p:cNvPr>
          <p:cNvSpPr/>
          <p:nvPr/>
        </p:nvSpPr>
        <p:spPr>
          <a:xfrm>
            <a:off x="4035105" y="2344226"/>
            <a:ext cx="218113" cy="323473"/>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0" name="Aşağı Ok 15">
            <a:extLst>
              <a:ext uri="{FF2B5EF4-FFF2-40B4-BE49-F238E27FC236}">
                <a16:creationId xmlns:a16="http://schemas.microsoft.com/office/drawing/2014/main" id="{6DF28691-D700-4512-8C90-FD90FD807FE0}"/>
              </a:ext>
            </a:extLst>
          </p:cNvPr>
          <p:cNvSpPr/>
          <p:nvPr/>
        </p:nvSpPr>
        <p:spPr>
          <a:xfrm>
            <a:off x="4035104" y="3177762"/>
            <a:ext cx="218113" cy="323473"/>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1" name="Aşağı Ok 16">
            <a:extLst>
              <a:ext uri="{FF2B5EF4-FFF2-40B4-BE49-F238E27FC236}">
                <a16:creationId xmlns:a16="http://schemas.microsoft.com/office/drawing/2014/main" id="{22772586-A7A4-4B48-B756-2C8069722B85}"/>
              </a:ext>
            </a:extLst>
          </p:cNvPr>
          <p:cNvSpPr/>
          <p:nvPr/>
        </p:nvSpPr>
        <p:spPr>
          <a:xfrm>
            <a:off x="4035105" y="3939375"/>
            <a:ext cx="218113" cy="323473"/>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2" name="Aşağı Ok 17">
            <a:extLst>
              <a:ext uri="{FF2B5EF4-FFF2-40B4-BE49-F238E27FC236}">
                <a16:creationId xmlns:a16="http://schemas.microsoft.com/office/drawing/2014/main" id="{FC885130-5406-4E42-B75A-6606AC59089C}"/>
              </a:ext>
            </a:extLst>
          </p:cNvPr>
          <p:cNvSpPr/>
          <p:nvPr/>
        </p:nvSpPr>
        <p:spPr>
          <a:xfrm>
            <a:off x="4035105" y="4826027"/>
            <a:ext cx="218113" cy="323473"/>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226889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F8DBF7-53D3-4A5D-8F2D-542BA9D38FCB}"/>
              </a:ext>
            </a:extLst>
          </p:cNvPr>
          <p:cNvSpPr>
            <a:spLocks noGrp="1"/>
          </p:cNvSpPr>
          <p:nvPr>
            <p:ph type="title"/>
          </p:nvPr>
        </p:nvSpPr>
        <p:spPr/>
        <p:txBody>
          <a:bodyPr/>
          <a:lstStyle/>
          <a:p>
            <a:r>
              <a:rPr lang="tr-TR" dirty="0"/>
              <a:t>İÇDAŞ HUMAN RIGHTS POLICY</a:t>
            </a:r>
          </a:p>
        </p:txBody>
      </p:sp>
      <p:sp>
        <p:nvSpPr>
          <p:cNvPr id="3" name="İçerik Yer Tutucusu 2">
            <a:extLst>
              <a:ext uri="{FF2B5EF4-FFF2-40B4-BE49-F238E27FC236}">
                <a16:creationId xmlns:a16="http://schemas.microsoft.com/office/drawing/2014/main" id="{1163420C-5239-4B52-9A14-BE2D89DB5BB0}"/>
              </a:ext>
            </a:extLst>
          </p:cNvPr>
          <p:cNvSpPr>
            <a:spLocks noGrp="1"/>
          </p:cNvSpPr>
          <p:nvPr>
            <p:ph sz="quarter" idx="1"/>
          </p:nvPr>
        </p:nvSpPr>
        <p:spPr/>
        <p:txBody>
          <a:bodyPr>
            <a:normAutofit/>
          </a:bodyPr>
          <a:lstStyle/>
          <a:p>
            <a:endParaRPr lang="tr-TR" sz="1800" b="1" dirty="0">
              <a:solidFill>
                <a:srgbClr val="002060"/>
              </a:solidFill>
              <a:latin typeface="+mn-lt"/>
              <a:cs typeface="+mn-cs"/>
            </a:endParaRPr>
          </a:p>
        </p:txBody>
      </p:sp>
      <p:pic>
        <p:nvPicPr>
          <p:cNvPr id="4" name="İçerik Yer Tutucusu 4" descr="Kostenloses Foto zum Thema: 1955, alt, altes telefon">
            <a:extLst>
              <a:ext uri="{FF2B5EF4-FFF2-40B4-BE49-F238E27FC236}">
                <a16:creationId xmlns:a16="http://schemas.microsoft.com/office/drawing/2014/main" id="{2C843399-56DC-4914-B34B-B984787B0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783" y="1882544"/>
            <a:ext cx="1632638" cy="838899"/>
          </a:xfrm>
          <a:prstGeom prst="rect">
            <a:avLst/>
          </a:prstGeom>
        </p:spPr>
      </p:pic>
      <p:sp>
        <p:nvSpPr>
          <p:cNvPr id="5" name="Dikdörtgen 4">
            <a:extLst>
              <a:ext uri="{FF2B5EF4-FFF2-40B4-BE49-F238E27FC236}">
                <a16:creationId xmlns:a16="http://schemas.microsoft.com/office/drawing/2014/main" id="{BDD36564-1C93-46D6-8E06-C2972699FEB7}"/>
              </a:ext>
            </a:extLst>
          </p:cNvPr>
          <p:cNvSpPr/>
          <p:nvPr/>
        </p:nvSpPr>
        <p:spPr>
          <a:xfrm>
            <a:off x="3261922" y="2117327"/>
            <a:ext cx="1768433" cy="369332"/>
          </a:xfrm>
          <a:prstGeom prst="rect">
            <a:avLst/>
          </a:prstGeom>
          <a:noFill/>
        </p:spPr>
        <p:txBody>
          <a:bodyPr wrap="none" lIns="91440" tIns="45720" rIns="91440" bIns="45720">
            <a:spAutoFit/>
          </a:bodyPr>
          <a:lstStyle/>
          <a:p>
            <a:pPr algn="ctr"/>
            <a:r>
              <a:rPr lang="tr-TR" b="1" dirty="0">
                <a:solidFill>
                  <a:srgbClr val="002060"/>
                </a:solidFill>
              </a:rPr>
              <a:t>0 212 604 04 04</a:t>
            </a:r>
            <a:endParaRPr lang="tr-TR" sz="5400" b="1" cap="none" spc="0" dirty="0">
              <a:ln w="0"/>
              <a:solidFill>
                <a:srgbClr val="002060"/>
              </a:solidFill>
              <a:effectLst>
                <a:outerShdw blurRad="38100" dist="19050" dir="2700000" algn="tl" rotWithShape="0">
                  <a:schemeClr val="dk1">
                    <a:alpha val="40000"/>
                  </a:schemeClr>
                </a:outerShdw>
              </a:effectLst>
            </a:endParaRPr>
          </a:p>
        </p:txBody>
      </p:sp>
      <p:pic>
        <p:nvPicPr>
          <p:cNvPr id="6" name="Resim 5" descr="Email PNG">
            <a:extLst>
              <a:ext uri="{FF2B5EF4-FFF2-40B4-BE49-F238E27FC236}">
                <a16:creationId xmlns:a16="http://schemas.microsoft.com/office/drawing/2014/main" id="{381AEDEA-599D-4835-BB16-7BC1C52CD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135" y="2920680"/>
            <a:ext cx="828413" cy="828413"/>
          </a:xfrm>
          <a:prstGeom prst="rect">
            <a:avLst/>
          </a:prstGeom>
        </p:spPr>
      </p:pic>
      <p:sp>
        <p:nvSpPr>
          <p:cNvPr id="7" name="Dikdörtgen 6">
            <a:extLst>
              <a:ext uri="{FF2B5EF4-FFF2-40B4-BE49-F238E27FC236}">
                <a16:creationId xmlns:a16="http://schemas.microsoft.com/office/drawing/2014/main" id="{13FA0B8F-A390-4C63-8961-AAB200C7BB1F}"/>
              </a:ext>
            </a:extLst>
          </p:cNvPr>
          <p:cNvSpPr/>
          <p:nvPr/>
        </p:nvSpPr>
        <p:spPr>
          <a:xfrm>
            <a:off x="3126371" y="3104669"/>
            <a:ext cx="2039533" cy="369332"/>
          </a:xfrm>
          <a:prstGeom prst="rect">
            <a:avLst/>
          </a:prstGeom>
          <a:noFill/>
        </p:spPr>
        <p:txBody>
          <a:bodyPr wrap="none" lIns="91440" tIns="45720" rIns="91440" bIns="45720">
            <a:spAutoFit/>
          </a:bodyPr>
          <a:lstStyle/>
          <a:p>
            <a:pPr algn="ctr"/>
            <a:r>
              <a:rPr lang="tr-TR" b="1" dirty="0">
                <a:solidFill>
                  <a:srgbClr val="002060"/>
                </a:solidFill>
              </a:rPr>
              <a:t>icdas@icdas.com.tr</a:t>
            </a:r>
            <a:endParaRPr lang="tr-TR" sz="5400" b="1" cap="none" spc="0" dirty="0">
              <a:ln w="0"/>
              <a:solidFill>
                <a:srgbClr val="002060"/>
              </a:solidFill>
              <a:effectLst>
                <a:outerShdw blurRad="38100" dist="19050" dir="2700000" algn="tl" rotWithShape="0">
                  <a:schemeClr val="dk1">
                    <a:alpha val="40000"/>
                  </a:schemeClr>
                </a:outerShdw>
              </a:effectLst>
            </a:endParaRPr>
          </a:p>
        </p:txBody>
      </p:sp>
      <p:pic>
        <p:nvPicPr>
          <p:cNvPr id="8" name="Resim 7" descr="Clipart - primary form edit">
            <a:extLst>
              <a:ext uri="{FF2B5EF4-FFF2-40B4-BE49-F238E27FC236}">
                <a16:creationId xmlns:a16="http://schemas.microsoft.com/office/drawing/2014/main" id="{F3DE3E0B-FBCB-4333-812B-AE24F3F63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591" y="3948330"/>
            <a:ext cx="571500" cy="571500"/>
          </a:xfrm>
          <a:prstGeom prst="rect">
            <a:avLst/>
          </a:prstGeom>
        </p:spPr>
      </p:pic>
      <p:sp>
        <p:nvSpPr>
          <p:cNvPr id="9" name="Dikdörtgen 8">
            <a:extLst>
              <a:ext uri="{FF2B5EF4-FFF2-40B4-BE49-F238E27FC236}">
                <a16:creationId xmlns:a16="http://schemas.microsoft.com/office/drawing/2014/main" id="{A9DBFCBC-D077-4CD6-B57E-19C58DDF7B34}"/>
              </a:ext>
            </a:extLst>
          </p:cNvPr>
          <p:cNvSpPr/>
          <p:nvPr/>
        </p:nvSpPr>
        <p:spPr>
          <a:xfrm>
            <a:off x="3306549" y="3988021"/>
            <a:ext cx="1713290" cy="369332"/>
          </a:xfrm>
          <a:prstGeom prst="rect">
            <a:avLst/>
          </a:prstGeom>
          <a:noFill/>
        </p:spPr>
        <p:txBody>
          <a:bodyPr wrap="none" lIns="91440" tIns="45720" rIns="91440" bIns="45720">
            <a:spAutoFit/>
          </a:bodyPr>
          <a:lstStyle/>
          <a:p>
            <a:pPr algn="ctr"/>
            <a:r>
              <a:rPr lang="tr-TR" b="1" dirty="0" err="1">
                <a:solidFill>
                  <a:srgbClr val="002060"/>
                </a:solidFill>
              </a:rPr>
              <a:t>Complaint</a:t>
            </a:r>
            <a:r>
              <a:rPr lang="tr-TR" b="1" dirty="0">
                <a:solidFill>
                  <a:srgbClr val="002060"/>
                </a:solidFill>
              </a:rPr>
              <a:t> Form</a:t>
            </a:r>
            <a:endParaRPr lang="tr-TR" sz="5400" b="1" cap="none" spc="0" dirty="0">
              <a:ln w="0"/>
              <a:solidFill>
                <a:srgbClr val="002060"/>
              </a:solidFill>
              <a:effectLst>
                <a:outerShdw blurRad="38100" dist="19050" dir="2700000" algn="tl" rotWithShape="0">
                  <a:schemeClr val="dk1">
                    <a:alpha val="40000"/>
                  </a:schemeClr>
                </a:outerShdw>
              </a:effectLst>
            </a:endParaRPr>
          </a:p>
        </p:txBody>
      </p:sp>
      <p:pic>
        <p:nvPicPr>
          <p:cNvPr id="10" name="Resim 9" descr="The World Wide Web is My Parish – Zoom Edition(part 1) | Pam's ...">
            <a:extLst>
              <a:ext uri="{FF2B5EF4-FFF2-40B4-BE49-F238E27FC236}">
                <a16:creationId xmlns:a16="http://schemas.microsoft.com/office/drawing/2014/main" id="{9009BF56-824E-45DC-AC7A-D1275604D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0135" y="4928217"/>
            <a:ext cx="957162" cy="454652"/>
          </a:xfrm>
          <a:prstGeom prst="rect">
            <a:avLst/>
          </a:prstGeom>
        </p:spPr>
      </p:pic>
      <p:sp>
        <p:nvSpPr>
          <p:cNvPr id="11" name="Dikdörtgen 10">
            <a:extLst>
              <a:ext uri="{FF2B5EF4-FFF2-40B4-BE49-F238E27FC236}">
                <a16:creationId xmlns:a16="http://schemas.microsoft.com/office/drawing/2014/main" id="{B5861113-1235-4EA1-AD51-E573A757D40D}"/>
              </a:ext>
            </a:extLst>
          </p:cNvPr>
          <p:cNvSpPr/>
          <p:nvPr/>
        </p:nvSpPr>
        <p:spPr>
          <a:xfrm>
            <a:off x="3191101" y="4917519"/>
            <a:ext cx="3352521" cy="369332"/>
          </a:xfrm>
          <a:prstGeom prst="rect">
            <a:avLst/>
          </a:prstGeom>
          <a:noFill/>
        </p:spPr>
        <p:txBody>
          <a:bodyPr wrap="none" lIns="91440" tIns="45720" rIns="91440" bIns="45720">
            <a:spAutoFit/>
          </a:bodyPr>
          <a:lstStyle/>
          <a:p>
            <a:pPr algn="ctr"/>
            <a:r>
              <a:rPr lang="tr-TR" dirty="0">
                <a:hlinkClick r:id="rId6"/>
              </a:rPr>
              <a:t>İÇDAŞ, </a:t>
            </a:r>
            <a:r>
              <a:rPr lang="tr-TR" dirty="0" err="1">
                <a:hlinkClick r:id="rId6"/>
              </a:rPr>
              <a:t>Contact</a:t>
            </a:r>
            <a:r>
              <a:rPr lang="tr-TR" dirty="0">
                <a:hlinkClick r:id="rId6"/>
              </a:rPr>
              <a:t> Form (icdas.com.tr)</a:t>
            </a:r>
            <a:endParaRPr lang="tr-TR" b="1" dirty="0">
              <a:solidFill>
                <a:srgbClr val="002060"/>
              </a:solidFill>
            </a:endParaRPr>
          </a:p>
        </p:txBody>
      </p:sp>
    </p:spTree>
    <p:extLst>
      <p:ext uri="{BB962C8B-B14F-4D97-AF65-F5344CB8AC3E}">
        <p14:creationId xmlns:p14="http://schemas.microsoft.com/office/powerpoint/2010/main" val="932371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A0E75C-EBD6-43D3-B435-380724560320}"/>
              </a:ext>
            </a:extLst>
          </p:cNvPr>
          <p:cNvSpPr>
            <a:spLocks noGrp="1"/>
          </p:cNvSpPr>
          <p:nvPr>
            <p:ph type="title"/>
          </p:nvPr>
        </p:nvSpPr>
        <p:spPr/>
        <p:txBody>
          <a:bodyPr/>
          <a:lstStyle/>
          <a:p>
            <a:r>
              <a:rPr lang="tr-TR" dirty="0"/>
              <a:t>İÇDAŞ HUMAN RIGHTS POLICY</a:t>
            </a:r>
          </a:p>
        </p:txBody>
      </p:sp>
      <p:pic>
        <p:nvPicPr>
          <p:cNvPr id="7" name="İçerik Yer Tutucusu 6">
            <a:extLst>
              <a:ext uri="{FF2B5EF4-FFF2-40B4-BE49-F238E27FC236}">
                <a16:creationId xmlns:a16="http://schemas.microsoft.com/office/drawing/2014/main" id="{76F229EE-3FED-4C08-9BC6-73C62EE06CCA}"/>
              </a:ext>
            </a:extLst>
          </p:cNvPr>
          <p:cNvPicPr>
            <a:picLocks noGrp="1" noChangeAspect="1"/>
          </p:cNvPicPr>
          <p:nvPr>
            <p:ph sz="quarter" idx="1"/>
          </p:nvPr>
        </p:nvPicPr>
        <p:blipFill>
          <a:blip r:embed="rId2"/>
          <a:stretch>
            <a:fillRect/>
          </a:stretch>
        </p:blipFill>
        <p:spPr>
          <a:xfrm>
            <a:off x="6155859" y="1600201"/>
            <a:ext cx="2260967" cy="2848232"/>
          </a:xfrm>
        </p:spPr>
      </p:pic>
      <p:pic>
        <p:nvPicPr>
          <p:cNvPr id="5" name="Resim 4">
            <a:extLst>
              <a:ext uri="{FF2B5EF4-FFF2-40B4-BE49-F238E27FC236}">
                <a16:creationId xmlns:a16="http://schemas.microsoft.com/office/drawing/2014/main" id="{6B60032E-EF08-4D1A-A20B-113DA045B992}"/>
              </a:ext>
            </a:extLst>
          </p:cNvPr>
          <p:cNvPicPr>
            <a:picLocks noChangeAspect="1"/>
          </p:cNvPicPr>
          <p:nvPr/>
        </p:nvPicPr>
        <p:blipFill>
          <a:blip r:embed="rId3"/>
          <a:stretch>
            <a:fillRect/>
          </a:stretch>
        </p:blipFill>
        <p:spPr>
          <a:xfrm>
            <a:off x="727174" y="1600201"/>
            <a:ext cx="2648037" cy="2848232"/>
          </a:xfrm>
          <a:prstGeom prst="rect">
            <a:avLst/>
          </a:prstGeom>
        </p:spPr>
      </p:pic>
      <p:sp>
        <p:nvSpPr>
          <p:cNvPr id="8" name="Metin kutusu 7">
            <a:extLst>
              <a:ext uri="{FF2B5EF4-FFF2-40B4-BE49-F238E27FC236}">
                <a16:creationId xmlns:a16="http://schemas.microsoft.com/office/drawing/2014/main" id="{A1AF1455-1C13-4DA3-8CA3-5DABC6F47BF2}"/>
              </a:ext>
            </a:extLst>
          </p:cNvPr>
          <p:cNvSpPr txBox="1"/>
          <p:nvPr/>
        </p:nvSpPr>
        <p:spPr>
          <a:xfrm>
            <a:off x="1103152" y="5281266"/>
            <a:ext cx="6937695"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F0000"/>
                </a:solidFill>
              </a:rPr>
              <a:t>Complaints are responded to within 10 days of receipt</a:t>
            </a:r>
            <a:endParaRPr lang="tr-TR" b="1" dirty="0">
              <a:solidFill>
                <a:srgbClr val="FF0000"/>
              </a:solidFill>
            </a:endParaRPr>
          </a:p>
          <a:p>
            <a:pPr marL="285750" indent="-285750">
              <a:buFont typeface="Arial" panose="020B0604020202020204" pitchFamily="34" charset="0"/>
              <a:buChar char="•"/>
            </a:pPr>
            <a:r>
              <a:rPr lang="en-US" b="1" dirty="0">
                <a:solidFill>
                  <a:srgbClr val="FF0000"/>
                </a:solidFill>
              </a:rPr>
              <a:t>It is aimed to finalize complaints within 60 days.</a:t>
            </a:r>
            <a:endParaRPr lang="tr-TR" b="1" dirty="0">
              <a:solidFill>
                <a:srgbClr val="FF0000"/>
              </a:solidFill>
            </a:endParaRPr>
          </a:p>
        </p:txBody>
      </p:sp>
    </p:spTree>
    <p:extLst>
      <p:ext uri="{BB962C8B-B14F-4D97-AF65-F5344CB8AC3E}">
        <p14:creationId xmlns:p14="http://schemas.microsoft.com/office/powerpoint/2010/main" val="2641754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1FD2F6-B2BE-44F5-99D5-4078F891B754}"/>
              </a:ext>
            </a:extLst>
          </p:cNvPr>
          <p:cNvSpPr>
            <a:spLocks noGrp="1"/>
          </p:cNvSpPr>
          <p:nvPr>
            <p:ph type="title"/>
          </p:nvPr>
        </p:nvSpPr>
        <p:spPr/>
        <p:txBody>
          <a:bodyPr/>
          <a:lstStyle/>
          <a:p>
            <a:r>
              <a:rPr lang="tr-TR" dirty="0"/>
              <a:t>ICDAS ETHICAL PRINCIPLES POLICY</a:t>
            </a:r>
          </a:p>
        </p:txBody>
      </p:sp>
      <p:sp>
        <p:nvSpPr>
          <p:cNvPr id="3" name="İçerik Yer Tutucusu 2">
            <a:extLst>
              <a:ext uri="{FF2B5EF4-FFF2-40B4-BE49-F238E27FC236}">
                <a16:creationId xmlns:a16="http://schemas.microsoft.com/office/drawing/2014/main" id="{0EC91737-33CD-4F22-A30D-938A31CC08D0}"/>
              </a:ext>
            </a:extLst>
          </p:cNvPr>
          <p:cNvSpPr>
            <a:spLocks noGrp="1"/>
          </p:cNvSpPr>
          <p:nvPr>
            <p:ph sz="quarter" idx="1"/>
          </p:nvPr>
        </p:nvSpPr>
        <p:spPr/>
        <p:txBody>
          <a:bodyPr>
            <a:normAutofit/>
          </a:bodyPr>
          <a:lstStyle/>
          <a:p>
            <a:pPr marL="0" indent="0">
              <a:buNone/>
            </a:pPr>
            <a:r>
              <a:rPr lang="en-US" sz="1800" dirty="0">
                <a:latin typeface="Times New Roman" panose="02020603050405020304" pitchFamily="18" charset="0"/>
                <a:cs typeface="Times New Roman" panose="02020603050405020304" pitchFamily="18" charset="0"/>
              </a:rPr>
              <a:t>An </a:t>
            </a:r>
            <a:r>
              <a:rPr lang="en-US" sz="1800" b="1" dirty="0">
                <a:latin typeface="Times New Roman" panose="02020603050405020304" pitchFamily="18" charset="0"/>
                <a:cs typeface="Times New Roman" panose="02020603050405020304" pitchFamily="18" charset="0"/>
              </a:rPr>
              <a:t>Ethics Line </a:t>
            </a:r>
            <a:r>
              <a:rPr lang="en-US" sz="1800" dirty="0">
                <a:latin typeface="Times New Roman" panose="02020603050405020304" pitchFamily="18" charset="0"/>
                <a:cs typeface="Times New Roman" panose="02020603050405020304" pitchFamily="18" charset="0"/>
              </a:rPr>
              <a:t>and </a:t>
            </a:r>
            <a:r>
              <a:rPr lang="en-US" sz="1800" b="1" dirty="0">
                <a:latin typeface="Times New Roman" panose="02020603050405020304" pitchFamily="18" charset="0"/>
                <a:cs typeface="Times New Roman" panose="02020603050405020304" pitchFamily="18" charset="0"/>
              </a:rPr>
              <a:t>Ethics Committee </a:t>
            </a:r>
            <a:r>
              <a:rPr lang="en-US" sz="1800" dirty="0">
                <a:latin typeface="Times New Roman" panose="02020603050405020304" pitchFamily="18" charset="0"/>
                <a:cs typeface="Times New Roman" panose="02020603050405020304" pitchFamily="18" charset="0"/>
              </a:rPr>
              <a:t>have been established for the investigation of adverse notifications related to ethical principles and social </a:t>
            </a:r>
            <a:r>
              <a:rPr lang="en-US" sz="1800" dirty="0" err="1">
                <a:latin typeface="Times New Roman" panose="02020603050405020304" pitchFamily="18" charset="0"/>
                <a:cs typeface="Times New Roman" panose="02020603050405020304" pitchFamily="18" charset="0"/>
              </a:rPr>
              <a:t>labour</a:t>
            </a:r>
            <a:r>
              <a:rPr lang="en-US" sz="1800" dirty="0">
                <a:latin typeface="Times New Roman" panose="02020603050405020304" pitchFamily="18" charset="0"/>
                <a:cs typeface="Times New Roman" panose="02020603050405020304" pitchFamily="18" charset="0"/>
              </a:rPr>
              <a:t> principles based on the ICDAS Code of Ethics Policy.</a:t>
            </a:r>
          </a:p>
          <a:p>
            <a:r>
              <a:rPr lang="en-US" sz="1800" dirty="0">
                <a:latin typeface="Times New Roman" panose="02020603050405020304" pitchFamily="18" charset="0"/>
                <a:cs typeface="Times New Roman" panose="02020603050405020304" pitchFamily="18" charset="0"/>
              </a:rPr>
              <a:t>Our employees shall adopt ethical rules and shall not engage in any conduct contrary to these rules. Compliance with the ICDAS Code of Ethics shall be questioned in all activities carried out and decisions taken.</a:t>
            </a:r>
          </a:p>
          <a:p>
            <a:r>
              <a:rPr lang="en-US" sz="1800" dirty="0">
                <a:latin typeface="Times New Roman" panose="02020603050405020304" pitchFamily="18" charset="0"/>
                <a:cs typeface="Times New Roman" panose="02020603050405020304" pitchFamily="18" charset="0"/>
              </a:rPr>
              <a:t>In cases of hesitation regarding compliance with the Code of Ethics, the communication channels of the Ethics Line shall be consulted. Confidentiality is essential in all applications.</a:t>
            </a:r>
          </a:p>
          <a:p>
            <a:r>
              <a:rPr lang="en-US" sz="1800" dirty="0">
                <a:latin typeface="Times New Roman" panose="02020603050405020304" pitchFamily="18" charset="0"/>
                <a:cs typeface="Times New Roman" panose="02020603050405020304" pitchFamily="18" charset="0"/>
              </a:rPr>
              <a:t>Violations of the Code of Ethics are evaluated by the Ethics Committee and, where necessary, by the Disciplinary Committee, and disciplinary sanctions up to and including termination of employment may be imposed on those who commit violations.</a:t>
            </a:r>
          </a:p>
          <a:p>
            <a:pPr marL="0" indent="0">
              <a:buNone/>
            </a:pPr>
            <a:r>
              <a:rPr lang="en-US" sz="1800" dirty="0">
                <a:latin typeface="Times New Roman" panose="02020603050405020304" pitchFamily="18" charset="0"/>
                <a:cs typeface="Times New Roman" panose="02020603050405020304" pitchFamily="18" charset="0"/>
              </a:rPr>
              <a:t>Note: All details are included in the </a:t>
            </a:r>
            <a:r>
              <a:rPr lang="tr-TR" sz="1800" b="1" dirty="0">
                <a:latin typeface="Times New Roman" panose="02020603050405020304" pitchFamily="18" charset="0"/>
                <a:cs typeface="Times New Roman" panose="02020603050405020304" pitchFamily="18" charset="0"/>
              </a:rPr>
              <a:t>ICDAS</a:t>
            </a:r>
            <a:r>
              <a:rPr lang="en-US" sz="1800" b="1" dirty="0">
                <a:latin typeface="Times New Roman" panose="02020603050405020304" pitchFamily="18" charset="0"/>
                <a:cs typeface="Times New Roman" panose="02020603050405020304" pitchFamily="18" charset="0"/>
              </a:rPr>
              <a:t> Ethical Principles Policy</a:t>
            </a:r>
            <a:r>
              <a:rPr lang="tr-TR"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44525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20FD2A2-5616-492E-8065-651EF26AE883}"/>
              </a:ext>
            </a:extLst>
          </p:cNvPr>
          <p:cNvSpPr>
            <a:spLocks noGrp="1"/>
          </p:cNvSpPr>
          <p:nvPr>
            <p:ph type="title"/>
          </p:nvPr>
        </p:nvSpPr>
        <p:spPr/>
        <p:txBody>
          <a:bodyPr/>
          <a:lstStyle/>
          <a:p>
            <a:r>
              <a:rPr lang="tr-TR" dirty="0"/>
              <a:t>ICDAS ETHICAL PRINCIPLES POLICY</a:t>
            </a:r>
          </a:p>
        </p:txBody>
      </p:sp>
      <p:sp>
        <p:nvSpPr>
          <p:cNvPr id="3" name="İçerik Yer Tutucusu 2">
            <a:extLst>
              <a:ext uri="{FF2B5EF4-FFF2-40B4-BE49-F238E27FC236}">
                <a16:creationId xmlns:a16="http://schemas.microsoft.com/office/drawing/2014/main" id="{18DAF5A4-4F33-4CB3-B29C-C3BD80F6F874}"/>
              </a:ext>
            </a:extLst>
          </p:cNvPr>
          <p:cNvSpPr>
            <a:spLocks noGrp="1"/>
          </p:cNvSpPr>
          <p:nvPr>
            <p:ph sz="quarter" idx="1"/>
          </p:nvPr>
        </p:nvSpPr>
        <p:spPr/>
        <p:txBody>
          <a:bodyPr>
            <a:normAutofit/>
          </a:bodyPr>
          <a:lstStyle/>
          <a:p>
            <a:pPr marL="0" indent="0">
              <a:buNone/>
            </a:pPr>
            <a:r>
              <a:rPr lang="en-US" sz="1800" b="1" dirty="0">
                <a:latin typeface="Times New Roman" panose="02020603050405020304" pitchFamily="18" charset="0"/>
                <a:cs typeface="Times New Roman" panose="02020603050405020304" pitchFamily="18" charset="0"/>
              </a:rPr>
              <a:t>Ethics Line</a:t>
            </a:r>
            <a:endParaRPr lang="tr-TR" sz="1800" b="1" dirty="0">
              <a:latin typeface="Times New Roman" panose="02020603050405020304" pitchFamily="18" charset="0"/>
              <a:cs typeface="Times New Roman" panose="02020603050405020304" pitchFamily="18" charset="0"/>
            </a:endParaRPr>
          </a:p>
          <a:p>
            <a:pPr marL="0" indent="0">
              <a:buNone/>
            </a:pPr>
            <a:endParaRPr lang="tr-TR"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Ethics Notification Line on the Website: </a:t>
            </a:r>
            <a:r>
              <a:rPr lang="en-US" sz="1800" dirty="0">
                <a:latin typeface="Times New Roman" panose="02020603050405020304" pitchFamily="18" charset="0"/>
                <a:cs typeface="Times New Roman" panose="02020603050405020304" pitchFamily="18" charset="0"/>
                <a:hlinkClick r:id="rId2"/>
              </a:rPr>
              <a:t>www.icdas.com.tr</a:t>
            </a:r>
            <a:endParaRPr lang="tr-TR"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E-mail Address: </a:t>
            </a:r>
            <a:r>
              <a:rPr lang="en-US" sz="1800" dirty="0">
                <a:latin typeface="Times New Roman" panose="02020603050405020304" pitchFamily="18" charset="0"/>
                <a:cs typeface="Times New Roman" panose="02020603050405020304" pitchFamily="18" charset="0"/>
                <a:hlinkClick r:id="rId3"/>
              </a:rPr>
              <a:t>etik@icdas.com.tr</a:t>
            </a:r>
            <a:endParaRPr lang="tr-TR"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WhatsApp Ethics Line: +90 533 790 19 19</a:t>
            </a:r>
            <a:endParaRPr lang="tr-TR"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Ethics Line: +90 533 790 19 19</a:t>
            </a:r>
            <a:endParaRPr lang="tr-TR"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Ethics Line Notification Boxes</a:t>
            </a:r>
          </a:p>
          <a:p>
            <a:pPr marL="0" indent="0">
              <a:buNone/>
            </a:pPr>
            <a:r>
              <a:rPr lang="en-US" sz="1800" dirty="0">
                <a:latin typeface="Times New Roman" panose="02020603050405020304" pitchFamily="18" charset="0"/>
                <a:cs typeface="Times New Roman" panose="02020603050405020304" pitchFamily="18" charset="0"/>
              </a:rPr>
              <a:t>There is no obligation to disclose identity when making notifications to the Ethics Line. The identity of the person making the notification shall, in all circumstances, </a:t>
            </a:r>
            <a:r>
              <a:rPr lang="en-US" sz="1800" b="1" u="sng" dirty="0">
                <a:latin typeface="Times New Roman" panose="02020603050405020304" pitchFamily="18" charset="0"/>
                <a:cs typeface="Times New Roman" panose="02020603050405020304" pitchFamily="18" charset="0"/>
              </a:rPr>
              <a:t>be kept confidential and shall not be disclosed under any condition.</a:t>
            </a:r>
          </a:p>
        </p:txBody>
      </p:sp>
    </p:spTree>
    <p:extLst>
      <p:ext uri="{BB962C8B-B14F-4D97-AF65-F5344CB8AC3E}">
        <p14:creationId xmlns:p14="http://schemas.microsoft.com/office/powerpoint/2010/main" val="1860968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A4FEF0-A86B-4679-AF78-2C7A505F25E5}"/>
              </a:ext>
            </a:extLst>
          </p:cNvPr>
          <p:cNvSpPr>
            <a:spLocks noGrp="1"/>
          </p:cNvSpPr>
          <p:nvPr>
            <p:ph type="title"/>
          </p:nvPr>
        </p:nvSpPr>
        <p:spPr/>
        <p:txBody>
          <a:bodyPr/>
          <a:lstStyle/>
          <a:p>
            <a:r>
              <a:rPr lang="tr-TR" dirty="0"/>
              <a:t>ICDAS ETHICAL PRINCIPLES POLICY</a:t>
            </a:r>
          </a:p>
        </p:txBody>
      </p:sp>
      <p:sp>
        <p:nvSpPr>
          <p:cNvPr id="3" name="İçerik Yer Tutucusu 2">
            <a:extLst>
              <a:ext uri="{FF2B5EF4-FFF2-40B4-BE49-F238E27FC236}">
                <a16:creationId xmlns:a16="http://schemas.microsoft.com/office/drawing/2014/main" id="{C05BE3D9-CEAF-45F6-838C-03F618526BEE}"/>
              </a:ext>
            </a:extLst>
          </p:cNvPr>
          <p:cNvSpPr>
            <a:spLocks noGrp="1"/>
          </p:cNvSpPr>
          <p:nvPr>
            <p:ph sz="quarter" idx="1"/>
          </p:nvPr>
        </p:nvSpPr>
        <p:spPr/>
        <p:txBody>
          <a:bodyPr>
            <a:normAutofit/>
          </a:bodyPr>
          <a:lstStyle/>
          <a:p>
            <a:pPr marL="0" indent="0">
              <a:buNone/>
            </a:pPr>
            <a:r>
              <a:rPr lang="en-US" sz="2100" b="1" dirty="0">
                <a:latin typeface="Times New Roman" panose="02020603050405020304" pitchFamily="18" charset="0"/>
                <a:cs typeface="Times New Roman" panose="02020603050405020304" pitchFamily="18" charset="0"/>
              </a:rPr>
              <a:t>Ethics Committee</a:t>
            </a:r>
          </a:p>
          <a:p>
            <a:pPr marL="0" indent="0">
              <a:buNone/>
            </a:pPr>
            <a:r>
              <a:rPr lang="en-US" sz="2100" dirty="0">
                <a:latin typeface="Times New Roman" panose="02020603050405020304" pitchFamily="18" charset="0"/>
                <a:cs typeface="Times New Roman" panose="02020603050405020304" pitchFamily="18" charset="0"/>
              </a:rPr>
              <a:t>The Ethics Committee, operating under the ICDAS Board of Directors, consists of one Chairperson and four members. The Chairperson and members of the Committee are appointed by the Board of Directors. The Chairperson of the Committee is an Independent Member of the ICDAS Board of Directors, and the Deputy Chairperson is the Legal Counsel. The Ethics Committee consists of the following members:</a:t>
            </a:r>
            <a:endParaRPr lang="tr-TR" sz="2100" dirty="0">
              <a:latin typeface="Times New Roman" panose="02020603050405020304" pitchFamily="18" charset="0"/>
              <a:cs typeface="Times New Roman" panose="02020603050405020304" pitchFamily="18" charset="0"/>
            </a:endParaRPr>
          </a:p>
          <a:p>
            <a:r>
              <a:rPr lang="en-US" sz="2100" dirty="0">
                <a:latin typeface="Times New Roman" panose="02020603050405020304" pitchFamily="18" charset="0"/>
                <a:cs typeface="Times New Roman" panose="02020603050405020304" pitchFamily="18" charset="0"/>
              </a:rPr>
              <a:t>Independent Member of the Board of Directors </a:t>
            </a:r>
            <a:endParaRPr lang="tr-TR" sz="2100" dirty="0">
              <a:latin typeface="Times New Roman" panose="02020603050405020304" pitchFamily="18" charset="0"/>
              <a:cs typeface="Times New Roman" panose="02020603050405020304" pitchFamily="18" charset="0"/>
            </a:endParaRPr>
          </a:p>
          <a:p>
            <a:r>
              <a:rPr lang="en-US" sz="2100" dirty="0">
                <a:latin typeface="Times New Roman" panose="02020603050405020304" pitchFamily="18" charset="0"/>
                <a:cs typeface="Times New Roman" panose="02020603050405020304" pitchFamily="18" charset="0"/>
              </a:rPr>
              <a:t>Legal Counsel </a:t>
            </a:r>
            <a:endParaRPr lang="tr-TR" sz="2100" dirty="0">
              <a:latin typeface="Times New Roman" panose="02020603050405020304" pitchFamily="18" charset="0"/>
              <a:cs typeface="Times New Roman" panose="02020603050405020304" pitchFamily="18" charset="0"/>
            </a:endParaRPr>
          </a:p>
          <a:p>
            <a:r>
              <a:rPr lang="en-US" sz="2100" dirty="0">
                <a:latin typeface="Times New Roman" panose="02020603050405020304" pitchFamily="18" charset="0"/>
                <a:cs typeface="Times New Roman" panose="02020603050405020304" pitchFamily="18" charset="0"/>
              </a:rPr>
              <a:t>Human Resources Manager </a:t>
            </a:r>
            <a:endParaRPr lang="tr-TR" sz="2100" dirty="0">
              <a:latin typeface="Times New Roman" panose="02020603050405020304" pitchFamily="18" charset="0"/>
              <a:cs typeface="Times New Roman" panose="02020603050405020304" pitchFamily="18" charset="0"/>
            </a:endParaRPr>
          </a:p>
          <a:p>
            <a:r>
              <a:rPr lang="en-US" sz="2100" dirty="0">
                <a:latin typeface="Times New Roman" panose="02020603050405020304" pitchFamily="18" charset="0"/>
                <a:cs typeface="Times New Roman" panose="02020603050405020304" pitchFamily="18" charset="0"/>
              </a:rPr>
              <a:t>Audit, Risk Management and Internal Control Manager</a:t>
            </a:r>
          </a:p>
          <a:p>
            <a:endParaRPr lang="tr-TR" dirty="0"/>
          </a:p>
        </p:txBody>
      </p:sp>
    </p:spTree>
    <p:extLst>
      <p:ext uri="{BB962C8B-B14F-4D97-AF65-F5344CB8AC3E}">
        <p14:creationId xmlns:p14="http://schemas.microsoft.com/office/powerpoint/2010/main" val="2763434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08F11A-4818-4BCC-9CA6-47A95DCA544C}"/>
              </a:ext>
            </a:extLst>
          </p:cNvPr>
          <p:cNvSpPr>
            <a:spLocks noGrp="1"/>
          </p:cNvSpPr>
          <p:nvPr>
            <p:ph type="title"/>
          </p:nvPr>
        </p:nvSpPr>
        <p:spPr/>
        <p:txBody>
          <a:bodyPr/>
          <a:lstStyle/>
          <a:p>
            <a:r>
              <a:rPr lang="tr-TR" dirty="0"/>
              <a:t>ICDAS ETHICAL PRINCIPLES POLICY</a:t>
            </a:r>
          </a:p>
        </p:txBody>
      </p:sp>
      <p:sp>
        <p:nvSpPr>
          <p:cNvPr id="3" name="İçerik Yer Tutucusu 2">
            <a:extLst>
              <a:ext uri="{FF2B5EF4-FFF2-40B4-BE49-F238E27FC236}">
                <a16:creationId xmlns:a16="http://schemas.microsoft.com/office/drawing/2014/main" id="{4C07C487-3247-42DE-969B-4B93F5A4054B}"/>
              </a:ext>
            </a:extLst>
          </p:cNvPr>
          <p:cNvSpPr>
            <a:spLocks noGrp="1"/>
          </p:cNvSpPr>
          <p:nvPr>
            <p:ph sz="quarter" idx="1"/>
          </p:nvPr>
        </p:nvSpPr>
        <p:spPr/>
        <p:txBody>
          <a:bodyPr>
            <a:normAutofit fontScale="62500" lnSpcReduction="20000"/>
          </a:bodyPr>
          <a:lstStyle/>
          <a:p>
            <a:pPr marL="0" indent="0">
              <a:buNone/>
            </a:pPr>
            <a:r>
              <a:rPr lang="en-US" b="1" dirty="0">
                <a:latin typeface="Times New Roman" panose="02020603050405020304" pitchFamily="18" charset="0"/>
                <a:cs typeface="Times New Roman" panose="02020603050405020304" pitchFamily="18" charset="0"/>
              </a:rPr>
              <a:t>Ethics Committee</a:t>
            </a:r>
          </a:p>
          <a:p>
            <a:pPr marL="0" indent="0">
              <a:buNone/>
            </a:pPr>
            <a:r>
              <a:rPr lang="en-US" dirty="0">
                <a:latin typeface="Times New Roman" panose="02020603050405020304" pitchFamily="18" charset="0"/>
                <a:cs typeface="Times New Roman" panose="02020603050405020304" pitchFamily="18" charset="0"/>
              </a:rPr>
              <a:t>The Chairperson and members of the Ethics Committee shall perform their duties independently from their respective Department Managers and the hierarchy within the organization, without being influenced, and in accordance with the principles of integrity, objectivity, and confidentiality. The working procedures and methods of the Ethics Committee shall be determined through a published procedure. The duties of the Ethics Committee are as follows:</a:t>
            </a:r>
            <a:endParaRPr lang="tr-TR"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To resolve conflicts of interest arising within the scope of the Code of Ethics, </a:t>
            </a:r>
            <a:endParaRPr lang="tr-TR"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To evaluate notifications submitted through the Ethics Line regarding alleged violations of the Code of Ethics, </a:t>
            </a:r>
            <a:endParaRPr lang="tr-TR"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To provide recommendations regarding the methods, procedures, and practices to be followed in cases of ethical violations, </a:t>
            </a:r>
            <a:endParaRPr lang="tr-TR"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To submit reports to the Board of Directors every three months regarding ethical violations and measures taken, to submit an annual activity report, and to follow the instructions issued in relation to such matters.</a:t>
            </a:r>
          </a:p>
          <a:p>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8401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BB6801-E91D-4603-8C66-9830657B5BBC}"/>
              </a:ext>
            </a:extLst>
          </p:cNvPr>
          <p:cNvSpPr>
            <a:spLocks noGrp="1"/>
          </p:cNvSpPr>
          <p:nvPr>
            <p:ph type="title"/>
          </p:nvPr>
        </p:nvSpPr>
        <p:spPr/>
        <p:txBody>
          <a:bodyPr>
            <a:normAutofit/>
          </a:bodyPr>
          <a:lstStyle/>
          <a:p>
            <a:r>
              <a:rPr lang="tr-TR" dirty="0" err="1"/>
              <a:t>Ethical</a:t>
            </a:r>
            <a:r>
              <a:rPr lang="tr-TR" dirty="0"/>
              <a:t> </a:t>
            </a:r>
            <a:r>
              <a:rPr lang="tr-TR" dirty="0" err="1"/>
              <a:t>Violation</a:t>
            </a:r>
            <a:r>
              <a:rPr lang="tr-TR" dirty="0"/>
              <a:t> Notification</a:t>
            </a:r>
          </a:p>
        </p:txBody>
      </p:sp>
      <p:pic>
        <p:nvPicPr>
          <p:cNvPr id="4" name="İçerik Yer Tutucusu 4" descr="Kostenloses Foto zum Thema: 1955, alt, altes telefon">
            <a:extLst>
              <a:ext uri="{FF2B5EF4-FFF2-40B4-BE49-F238E27FC236}">
                <a16:creationId xmlns:a16="http://schemas.microsoft.com/office/drawing/2014/main" id="{B7580BAA-9530-4266-B1BB-10F433860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48" y="1719743"/>
            <a:ext cx="1632638" cy="838899"/>
          </a:xfrm>
          <a:prstGeom prst="rect">
            <a:avLst/>
          </a:prstGeom>
        </p:spPr>
      </p:pic>
      <p:pic>
        <p:nvPicPr>
          <p:cNvPr id="5" name="Resim 4" descr="Email PNG">
            <a:extLst>
              <a:ext uri="{FF2B5EF4-FFF2-40B4-BE49-F238E27FC236}">
                <a16:creationId xmlns:a16="http://schemas.microsoft.com/office/drawing/2014/main" id="{498370D0-9DF7-4BC0-A78E-81C0822DB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582654"/>
            <a:ext cx="828413" cy="828413"/>
          </a:xfrm>
          <a:prstGeom prst="rect">
            <a:avLst/>
          </a:prstGeom>
        </p:spPr>
      </p:pic>
      <p:pic>
        <p:nvPicPr>
          <p:cNvPr id="7" name="Resim 6" descr="The World Wide Web is My Parish – Zoom Edition(part 1) | Pam's ...">
            <a:extLst>
              <a:ext uri="{FF2B5EF4-FFF2-40B4-BE49-F238E27FC236}">
                <a16:creationId xmlns:a16="http://schemas.microsoft.com/office/drawing/2014/main" id="{165F88F3-6DC6-44A1-AECA-6FC9F18ED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625" y="5493550"/>
            <a:ext cx="957162" cy="454652"/>
          </a:xfrm>
          <a:prstGeom prst="rect">
            <a:avLst/>
          </a:prstGeom>
        </p:spPr>
      </p:pic>
      <p:sp>
        <p:nvSpPr>
          <p:cNvPr id="9" name="Dikdörtgen 8">
            <a:extLst>
              <a:ext uri="{FF2B5EF4-FFF2-40B4-BE49-F238E27FC236}">
                <a16:creationId xmlns:a16="http://schemas.microsoft.com/office/drawing/2014/main" id="{EDBF7E79-4102-4586-9E94-31E1243FE101}"/>
              </a:ext>
            </a:extLst>
          </p:cNvPr>
          <p:cNvSpPr/>
          <p:nvPr/>
        </p:nvSpPr>
        <p:spPr>
          <a:xfrm>
            <a:off x="2879235" y="3805498"/>
            <a:ext cx="1885645" cy="369332"/>
          </a:xfrm>
          <a:prstGeom prst="rect">
            <a:avLst/>
          </a:prstGeom>
          <a:noFill/>
        </p:spPr>
        <p:txBody>
          <a:bodyPr wrap="none" lIns="91440" tIns="45720" rIns="91440" bIns="45720">
            <a:spAutoFit/>
          </a:bodyPr>
          <a:lstStyle/>
          <a:p>
            <a:pPr algn="ctr"/>
            <a:r>
              <a:rPr lang="tr-TR" b="1" dirty="0">
                <a:solidFill>
                  <a:srgbClr val="002060"/>
                </a:solidFill>
              </a:rPr>
              <a:t>etik@icdas.com.tr</a:t>
            </a:r>
            <a:endParaRPr lang="tr-TR" sz="5400" b="1" cap="none" spc="0" dirty="0">
              <a:ln w="0"/>
              <a:solidFill>
                <a:srgbClr val="002060"/>
              </a:solidFill>
              <a:effectLst>
                <a:outerShdw blurRad="38100" dist="19050" dir="2700000" algn="tl" rotWithShape="0">
                  <a:schemeClr val="dk1">
                    <a:alpha val="40000"/>
                  </a:schemeClr>
                </a:outerShdw>
              </a:effectLst>
            </a:endParaRPr>
          </a:p>
        </p:txBody>
      </p:sp>
      <p:sp>
        <p:nvSpPr>
          <p:cNvPr id="10" name="Dikdörtgen 9">
            <a:extLst>
              <a:ext uri="{FF2B5EF4-FFF2-40B4-BE49-F238E27FC236}">
                <a16:creationId xmlns:a16="http://schemas.microsoft.com/office/drawing/2014/main" id="{EC53CC02-9002-4E6D-AA14-C3DC6C875B6A}"/>
              </a:ext>
            </a:extLst>
          </p:cNvPr>
          <p:cNvSpPr/>
          <p:nvPr/>
        </p:nvSpPr>
        <p:spPr>
          <a:xfrm>
            <a:off x="2845709" y="4670854"/>
            <a:ext cx="2978059" cy="369332"/>
          </a:xfrm>
          <a:prstGeom prst="rect">
            <a:avLst/>
          </a:prstGeom>
          <a:noFill/>
        </p:spPr>
        <p:txBody>
          <a:bodyPr wrap="none" lIns="91440" tIns="45720" rIns="91440" bIns="45720">
            <a:spAutoFit/>
          </a:bodyPr>
          <a:lstStyle/>
          <a:p>
            <a:pPr algn="ctr"/>
            <a:r>
              <a:rPr lang="tr-TR" b="1" dirty="0" err="1">
                <a:solidFill>
                  <a:srgbClr val="002060"/>
                </a:solidFill>
              </a:rPr>
              <a:t>Ethics</a:t>
            </a:r>
            <a:r>
              <a:rPr lang="tr-TR" b="1" dirty="0">
                <a:solidFill>
                  <a:srgbClr val="002060"/>
                </a:solidFill>
              </a:rPr>
              <a:t> </a:t>
            </a:r>
            <a:r>
              <a:rPr lang="tr-TR" b="1" dirty="0" err="1">
                <a:solidFill>
                  <a:srgbClr val="002060"/>
                </a:solidFill>
              </a:rPr>
              <a:t>Line</a:t>
            </a:r>
            <a:r>
              <a:rPr lang="tr-TR" b="1" dirty="0">
                <a:solidFill>
                  <a:srgbClr val="002060"/>
                </a:solidFill>
              </a:rPr>
              <a:t> Notification </a:t>
            </a:r>
            <a:r>
              <a:rPr lang="tr-TR" b="1" dirty="0" err="1">
                <a:solidFill>
                  <a:srgbClr val="002060"/>
                </a:solidFill>
              </a:rPr>
              <a:t>Boxes</a:t>
            </a:r>
            <a:endParaRPr lang="tr-TR" b="1" dirty="0">
              <a:solidFill>
                <a:srgbClr val="002060"/>
              </a:solidFill>
            </a:endParaRPr>
          </a:p>
        </p:txBody>
      </p:sp>
      <p:sp>
        <p:nvSpPr>
          <p:cNvPr id="11" name="Dikdörtgen 10">
            <a:extLst>
              <a:ext uri="{FF2B5EF4-FFF2-40B4-BE49-F238E27FC236}">
                <a16:creationId xmlns:a16="http://schemas.microsoft.com/office/drawing/2014/main" id="{70449D5A-4486-4F31-9D04-B2BCFDEB37DC}"/>
              </a:ext>
            </a:extLst>
          </p:cNvPr>
          <p:cNvSpPr/>
          <p:nvPr/>
        </p:nvSpPr>
        <p:spPr>
          <a:xfrm>
            <a:off x="612648" y="5536210"/>
            <a:ext cx="6975221" cy="369332"/>
          </a:xfrm>
          <a:prstGeom prst="rect">
            <a:avLst/>
          </a:prstGeom>
          <a:noFill/>
        </p:spPr>
        <p:txBody>
          <a:bodyPr wrap="square" lIns="91440" tIns="45720" rIns="91440" bIns="45720">
            <a:spAutoFit/>
          </a:bodyPr>
          <a:lstStyle/>
          <a:p>
            <a:pPr algn="ctr"/>
            <a:r>
              <a:rPr lang="tr-TR" dirty="0">
                <a:hlinkClick r:id="rId5"/>
              </a:rPr>
              <a:t>İÇDAŞ – Etik Hat Bildirimi</a:t>
            </a:r>
            <a:endParaRPr lang="tr-TR" b="1" dirty="0">
              <a:solidFill>
                <a:srgbClr val="002060"/>
              </a:solidFill>
            </a:endParaRPr>
          </a:p>
        </p:txBody>
      </p:sp>
      <p:sp>
        <p:nvSpPr>
          <p:cNvPr id="12" name="Metin kutusu 11">
            <a:extLst>
              <a:ext uri="{FF2B5EF4-FFF2-40B4-BE49-F238E27FC236}">
                <a16:creationId xmlns:a16="http://schemas.microsoft.com/office/drawing/2014/main" id="{398FD6A9-DA72-4940-B73D-F128CE46B9C1}"/>
              </a:ext>
            </a:extLst>
          </p:cNvPr>
          <p:cNvSpPr txBox="1"/>
          <p:nvPr/>
        </p:nvSpPr>
        <p:spPr>
          <a:xfrm>
            <a:off x="2879235" y="2083534"/>
            <a:ext cx="2039533" cy="369332"/>
          </a:xfrm>
          <a:prstGeom prst="rect">
            <a:avLst/>
          </a:prstGeom>
          <a:noFill/>
        </p:spPr>
        <p:txBody>
          <a:bodyPr wrap="square" rtlCol="0">
            <a:spAutoFit/>
          </a:bodyPr>
          <a:lstStyle/>
          <a:p>
            <a:r>
              <a:rPr lang="tr-TR" b="1" dirty="0">
                <a:solidFill>
                  <a:srgbClr val="002060"/>
                </a:solidFill>
              </a:rPr>
              <a:t>+90533 790 19 19</a:t>
            </a:r>
          </a:p>
        </p:txBody>
      </p:sp>
      <p:pic>
        <p:nvPicPr>
          <p:cNvPr id="1026" name="Picture 2" descr="WhatsApp - Free download and install on Windows | Microsoft Store">
            <a:extLst>
              <a:ext uri="{FF2B5EF4-FFF2-40B4-BE49-F238E27FC236}">
                <a16:creationId xmlns:a16="http://schemas.microsoft.com/office/drawing/2014/main" id="{DC8B7673-BFC6-47B0-98F4-6CE69E27FE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4609" y="2800679"/>
            <a:ext cx="665194" cy="665194"/>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a:extLst>
              <a:ext uri="{FF2B5EF4-FFF2-40B4-BE49-F238E27FC236}">
                <a16:creationId xmlns:a16="http://schemas.microsoft.com/office/drawing/2014/main" id="{80FAC04E-9F81-43B4-9582-63C0C031911E}"/>
              </a:ext>
            </a:extLst>
          </p:cNvPr>
          <p:cNvSpPr txBox="1"/>
          <p:nvPr/>
        </p:nvSpPr>
        <p:spPr>
          <a:xfrm>
            <a:off x="2886516" y="2960515"/>
            <a:ext cx="2896446" cy="369332"/>
          </a:xfrm>
          <a:prstGeom prst="rect">
            <a:avLst/>
          </a:prstGeom>
          <a:noFill/>
        </p:spPr>
        <p:txBody>
          <a:bodyPr wrap="square" rtlCol="0">
            <a:spAutoFit/>
          </a:bodyPr>
          <a:lstStyle/>
          <a:p>
            <a:r>
              <a:rPr lang="tr-TR" b="1" dirty="0">
                <a:solidFill>
                  <a:srgbClr val="002060"/>
                </a:solidFill>
              </a:rPr>
              <a:t>+90533 790 19 19</a:t>
            </a:r>
          </a:p>
        </p:txBody>
      </p:sp>
      <p:pic>
        <p:nvPicPr>
          <p:cNvPr id="8" name="Resim 7">
            <a:extLst>
              <a:ext uri="{FF2B5EF4-FFF2-40B4-BE49-F238E27FC236}">
                <a16:creationId xmlns:a16="http://schemas.microsoft.com/office/drawing/2014/main" id="{4CE42927-8023-4814-A0C2-F8782A9B1F86}"/>
              </a:ext>
            </a:extLst>
          </p:cNvPr>
          <p:cNvPicPr>
            <a:picLocks noChangeAspect="1"/>
          </p:cNvPicPr>
          <p:nvPr/>
        </p:nvPicPr>
        <p:blipFill>
          <a:blip r:embed="rId7"/>
          <a:stretch>
            <a:fillRect/>
          </a:stretch>
        </p:blipFill>
        <p:spPr>
          <a:xfrm>
            <a:off x="897942" y="4572513"/>
            <a:ext cx="1318528" cy="678838"/>
          </a:xfrm>
          <a:prstGeom prst="rect">
            <a:avLst/>
          </a:prstGeom>
        </p:spPr>
      </p:pic>
    </p:spTree>
    <p:extLst>
      <p:ext uri="{BB962C8B-B14F-4D97-AF65-F5344CB8AC3E}">
        <p14:creationId xmlns:p14="http://schemas.microsoft.com/office/powerpoint/2010/main" val="821936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4FDE7E-EADB-4560-B6B5-DE8F166DFAAE}"/>
              </a:ext>
            </a:extLst>
          </p:cNvPr>
          <p:cNvSpPr>
            <a:spLocks noGrp="1"/>
          </p:cNvSpPr>
          <p:nvPr>
            <p:ph type="title"/>
          </p:nvPr>
        </p:nvSpPr>
        <p:spPr/>
        <p:txBody>
          <a:bodyPr/>
          <a:lstStyle/>
          <a:p>
            <a:r>
              <a:rPr lang="tr-TR" dirty="0"/>
              <a:t>SOCIAL RESPONSIBILITY MANUAL</a:t>
            </a:r>
          </a:p>
        </p:txBody>
      </p:sp>
      <p:sp>
        <p:nvSpPr>
          <p:cNvPr id="3" name="İçerik Yer Tutucusu 2">
            <a:extLst>
              <a:ext uri="{FF2B5EF4-FFF2-40B4-BE49-F238E27FC236}">
                <a16:creationId xmlns:a16="http://schemas.microsoft.com/office/drawing/2014/main" id="{15D13F8B-9270-4C24-A90F-2B253354EA3A}"/>
              </a:ext>
            </a:extLst>
          </p:cNvPr>
          <p:cNvSpPr>
            <a:spLocks noGrp="1"/>
          </p:cNvSpPr>
          <p:nvPr>
            <p:ph sz="quarter" idx="1"/>
          </p:nvPr>
        </p:nvSpPr>
        <p:spPr/>
        <p:txBody>
          <a:bodyPr/>
          <a:lstStyle/>
          <a:p>
            <a:pPr>
              <a:buFont typeface="Wingdings" panose="05000000000000000000" pitchFamily="2" charset="2"/>
              <a:buChar char="q"/>
            </a:pPr>
            <a:r>
              <a:rPr lang="en-US" dirty="0"/>
              <a:t>Our company's social responsibility </a:t>
            </a:r>
            <a:r>
              <a:rPr lang="tr-TR" dirty="0" err="1"/>
              <a:t>manual</a:t>
            </a:r>
            <a:r>
              <a:rPr lang="en-US" dirty="0"/>
              <a:t> was prepared to raise the awareness of our employees and to achieve our sustainability goals. </a:t>
            </a:r>
            <a:endParaRPr lang="tr-TR" dirty="0"/>
          </a:p>
          <a:p>
            <a:pPr>
              <a:buFont typeface="Wingdings" panose="05000000000000000000" pitchFamily="2" charset="2"/>
              <a:buChar char="q"/>
            </a:pPr>
            <a:r>
              <a:rPr lang="en-US" dirty="0"/>
              <a:t>All </a:t>
            </a:r>
            <a:r>
              <a:rPr lang="tr-TR" dirty="0" err="1"/>
              <a:t>manuals</a:t>
            </a:r>
            <a:r>
              <a:rPr lang="en-US" dirty="0"/>
              <a:t> are accessible to all employees in the QDMS system we use for document management.</a:t>
            </a:r>
            <a:endParaRPr lang="tr-TR" dirty="0"/>
          </a:p>
          <a:p>
            <a:pPr>
              <a:buFont typeface="Wingdings" panose="05000000000000000000" pitchFamily="2" charset="2"/>
              <a:buChar char="q"/>
            </a:pPr>
            <a:endParaRPr lang="tr-TR" dirty="0"/>
          </a:p>
        </p:txBody>
      </p:sp>
    </p:spTree>
    <p:extLst>
      <p:ext uri="{BB962C8B-B14F-4D97-AF65-F5344CB8AC3E}">
        <p14:creationId xmlns:p14="http://schemas.microsoft.com/office/powerpoint/2010/main" val="3909338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E067373-864C-4790-987C-C18B272D54B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6F63E22-8334-43C6-A1E8-C502A03F4723}"/>
              </a:ext>
            </a:extLst>
          </p:cNvPr>
          <p:cNvSpPr>
            <a:spLocks noGrp="1"/>
          </p:cNvSpPr>
          <p:nvPr>
            <p:ph sz="quarter" idx="1"/>
          </p:nvPr>
        </p:nvSpPr>
        <p:spPr/>
        <p:txBody>
          <a:bodyPr/>
          <a:lstStyle/>
          <a:p>
            <a:endParaRPr lang="tr-TR"/>
          </a:p>
        </p:txBody>
      </p:sp>
      <p:pic>
        <p:nvPicPr>
          <p:cNvPr id="4" name="Resim 3">
            <a:extLst>
              <a:ext uri="{FF2B5EF4-FFF2-40B4-BE49-F238E27FC236}">
                <a16:creationId xmlns:a16="http://schemas.microsoft.com/office/drawing/2014/main" id="{E04D6BA7-5DCA-4575-A281-E92E0EA770CE}"/>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70735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612647" y="220114"/>
            <a:ext cx="8153400" cy="990600"/>
          </a:xfrm>
          <a:prstGeom prst="rect">
            <a:avLst/>
          </a:prstGeom>
        </p:spPr>
        <p:txBody>
          <a:bodyPr vert="horz" anchor="ctr">
            <a:noAutofit/>
          </a:bodyPr>
          <a:lstStyle/>
          <a:p>
            <a:pPr lvl="0" defTabSz="914400">
              <a:spcBef>
                <a:spcPct val="0"/>
              </a:spcBef>
              <a:defRPr/>
            </a:pPr>
            <a:endParaRPr kumimoji="0" lang="tr-TR" sz="3200" b="0" i="0" u="none" strike="noStrike" kern="1200" cap="none" spc="0" normalizeH="0" baseline="0" noProof="0" dirty="0">
              <a:ln>
                <a:noFill/>
              </a:ln>
              <a:solidFill>
                <a:schemeClr val="tx2"/>
              </a:solidFill>
              <a:effectLst/>
              <a:uLnTx/>
              <a:uFillTx/>
              <a:latin typeface="Arial"/>
              <a:ea typeface="+mj-ea"/>
              <a:cs typeface="Arial"/>
            </a:endParaRPr>
          </a:p>
        </p:txBody>
      </p:sp>
      <p:sp>
        <p:nvSpPr>
          <p:cNvPr id="20" name="Rectangle 19"/>
          <p:cNvSpPr/>
          <p:nvPr/>
        </p:nvSpPr>
        <p:spPr>
          <a:xfrm>
            <a:off x="8008470" y="3354631"/>
            <a:ext cx="941293" cy="830997"/>
          </a:xfrm>
          <a:prstGeom prst="rect">
            <a:avLst/>
          </a:prstGeom>
        </p:spPr>
        <p:txBody>
          <a:bodyPr wrap="square">
            <a:spAutoFit/>
          </a:bodyPr>
          <a:lstStyle/>
          <a:p>
            <a:pPr lvl="0"/>
            <a:r>
              <a:rPr lang="en-US" sz="1200" b="1" dirty="0"/>
              <a:t>12,000 participants from 145 countries</a:t>
            </a:r>
            <a:endParaRPr lang="tr-TR" sz="1200" b="1" dirty="0">
              <a:latin typeface="Arial"/>
              <a:cs typeface="Arial"/>
            </a:endParaRPr>
          </a:p>
        </p:txBody>
      </p:sp>
      <p:pic>
        <p:nvPicPr>
          <p:cNvPr id="5"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BCE4D7FB-A568-4DEA-8F10-BB8DDD9EFF47}"/>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09923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hlinkClick r:id="rId4"/>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26860" y="1543407"/>
            <a:ext cx="2334560" cy="2880000"/>
          </a:xfrm>
          <a:prstGeom prst="rect">
            <a:avLst/>
          </a:prstGeom>
          <a:noFill/>
          <a:ln w="9525">
            <a:solidFill>
              <a:srgbClr val="FF7F2F"/>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a:hlinkClick r:id="rId6"/>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158670" y="1823846"/>
            <a:ext cx="2305894" cy="2880000"/>
          </a:xfrm>
          <a:prstGeom prst="rect">
            <a:avLst/>
          </a:prstGeom>
          <a:noFill/>
          <a:ln w="9525">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a:hlinkClick r:id="rId8"/>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a:stretch/>
        </p:blipFill>
        <p:spPr bwMode="auto">
          <a:xfrm>
            <a:off x="345552" y="2145788"/>
            <a:ext cx="2345007" cy="2880000"/>
          </a:xfrm>
          <a:prstGeom prst="rect">
            <a:avLst/>
          </a:prstGeom>
          <a:noFill/>
          <a:ln w="9525">
            <a:solidFill>
              <a:srgbClr val="FF7F2F"/>
            </a:solidFill>
            <a:miter lim="800000"/>
            <a:headEnd/>
            <a:tailEnd/>
          </a:ln>
          <a:extLst>
            <a:ext uri="{909E8E84-426E-40DD-AFC4-6F175D3DCCD1}">
              <a14:hiddenFill xmlns:a14="http://schemas.microsoft.com/office/drawing/2010/main">
                <a:solidFill>
                  <a:schemeClr val="accent1"/>
                </a:solidFill>
              </a14:hiddenFill>
            </a:ext>
          </a:extLst>
        </p:spPr>
      </p:pic>
      <p:pic>
        <p:nvPicPr>
          <p:cNvPr id="5126" name="Picture 6">
            <a:hlinkClick r:id="rId10"/>
          </p:cNvPr>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a:stretch/>
        </p:blipFill>
        <p:spPr bwMode="auto">
          <a:xfrm>
            <a:off x="603117" y="2538000"/>
            <a:ext cx="2318655" cy="2880000"/>
          </a:xfrm>
          <a:prstGeom prst="rect">
            <a:avLst/>
          </a:prstGeom>
          <a:noFill/>
          <a:ln w="9525">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sp>
        <p:nvSpPr>
          <p:cNvPr id="3" name="Metin kutusu 2"/>
          <p:cNvSpPr txBox="1"/>
          <p:nvPr/>
        </p:nvSpPr>
        <p:spPr>
          <a:xfrm>
            <a:off x="77115" y="519525"/>
            <a:ext cx="8051294" cy="646331"/>
          </a:xfrm>
          <a:prstGeom prst="rect">
            <a:avLst/>
          </a:prstGeom>
          <a:noFill/>
        </p:spPr>
        <p:txBody>
          <a:bodyPr wrap="square" rtlCol="0">
            <a:spAutoFit/>
          </a:bodyPr>
          <a:lstStyle/>
          <a:p>
            <a:r>
              <a:rPr lang="en-US" dirty="0"/>
              <a:t>Sustainability reports have been prepared since 2011 are published on our</a:t>
            </a:r>
            <a:r>
              <a:rPr lang="tr-TR" dirty="0"/>
              <a:t> </a:t>
            </a:r>
            <a:r>
              <a:rPr lang="tr-TR" dirty="0" err="1"/>
              <a:t>website</a:t>
            </a:r>
            <a:r>
              <a:rPr lang="tr-TR" dirty="0"/>
              <a:t>.</a:t>
            </a:r>
            <a:r>
              <a:rPr lang="en-US" dirty="0"/>
              <a:t> </a:t>
            </a:r>
            <a:r>
              <a:rPr lang="tr-TR" dirty="0">
                <a:solidFill>
                  <a:srgbClr val="465CD9"/>
                </a:solidFill>
              </a:rPr>
              <a:t>https://www.icdas.com.tr/pages/4736/4736/f/en-US/Sustainability.aspx</a:t>
            </a:r>
          </a:p>
        </p:txBody>
      </p:sp>
      <p:pic>
        <p:nvPicPr>
          <p:cNvPr id="7" name="Resim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2601" y="3006503"/>
            <a:ext cx="2300811" cy="2880000"/>
          </a:xfrm>
          <a:prstGeom prst="rect">
            <a:avLst/>
          </a:prstGeom>
          <a:ln>
            <a:solidFill>
              <a:srgbClr val="FF7F2F"/>
            </a:solidFill>
          </a:ln>
        </p:spPr>
      </p:pic>
      <p:pic>
        <p:nvPicPr>
          <p:cNvPr id="6" name="Resim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37593" y="1514084"/>
            <a:ext cx="2319092" cy="2880000"/>
          </a:xfrm>
          <a:prstGeom prst="rect">
            <a:avLst/>
          </a:prstGeom>
          <a:ln>
            <a:solidFill>
              <a:srgbClr val="00B050"/>
            </a:solidFill>
          </a:ln>
        </p:spPr>
      </p:pic>
      <p:pic>
        <p:nvPicPr>
          <p:cNvPr id="4" name="Resim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26769" y="2248462"/>
            <a:ext cx="2385179" cy="2880000"/>
          </a:xfrm>
          <a:prstGeom prst="rect">
            <a:avLst/>
          </a:prstGeom>
        </p:spPr>
      </p:pic>
      <p:pic>
        <p:nvPicPr>
          <p:cNvPr id="8" name="Resim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96396" y="3380128"/>
            <a:ext cx="2313077" cy="2880000"/>
          </a:xfrm>
          <a:prstGeom prst="rect">
            <a:avLst/>
          </a:prstGeom>
        </p:spPr>
      </p:pic>
      <p:pic>
        <p:nvPicPr>
          <p:cNvPr id="9" name="Resim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72506" y="1558068"/>
            <a:ext cx="2155123" cy="2850677"/>
          </a:xfrm>
          <a:prstGeom prst="rect">
            <a:avLst/>
          </a:prstGeom>
        </p:spPr>
      </p:pic>
      <p:pic>
        <p:nvPicPr>
          <p:cNvPr id="10" name="Resim 9"/>
          <p:cNvPicPr>
            <a:picLocks noChangeAspect="1"/>
          </p:cNvPicPr>
          <p:nvPr/>
        </p:nvPicPr>
        <p:blipFill>
          <a:blip r:embed="rId17"/>
          <a:stretch>
            <a:fillRect/>
          </a:stretch>
        </p:blipFill>
        <p:spPr>
          <a:xfrm>
            <a:off x="6090669" y="4317134"/>
            <a:ext cx="3053332" cy="2201732"/>
          </a:xfrm>
          <a:prstGeom prst="rect">
            <a:avLst/>
          </a:prstGeom>
        </p:spPr>
      </p:pic>
      <p:pic>
        <p:nvPicPr>
          <p:cNvPr id="12" name="Resim 11">
            <a:extLst>
              <a:ext uri="{FF2B5EF4-FFF2-40B4-BE49-F238E27FC236}">
                <a16:creationId xmlns:a16="http://schemas.microsoft.com/office/drawing/2014/main" id="{7D6D07A2-0443-468C-BD1D-99CE50DFE5A9}"/>
              </a:ext>
            </a:extLst>
          </p:cNvPr>
          <p:cNvPicPr>
            <a:picLocks noChangeAspect="1"/>
          </p:cNvPicPr>
          <p:nvPr/>
        </p:nvPicPr>
        <p:blipFill>
          <a:blip r:embed="rId18"/>
          <a:stretch>
            <a:fillRect/>
          </a:stretch>
        </p:blipFill>
        <p:spPr>
          <a:xfrm>
            <a:off x="1001114" y="3585788"/>
            <a:ext cx="2620107" cy="2131058"/>
          </a:xfrm>
          <a:prstGeom prst="rect">
            <a:avLst/>
          </a:prstGeom>
        </p:spPr>
      </p:pic>
      <p:pic>
        <p:nvPicPr>
          <p:cNvPr id="11" name="Resim 10">
            <a:extLst>
              <a:ext uri="{FF2B5EF4-FFF2-40B4-BE49-F238E27FC236}">
                <a16:creationId xmlns:a16="http://schemas.microsoft.com/office/drawing/2014/main" id="{71DEAF16-056A-44A3-A7E9-A66DCA03C1DB}"/>
              </a:ext>
            </a:extLst>
          </p:cNvPr>
          <p:cNvPicPr>
            <a:picLocks noChangeAspect="1"/>
          </p:cNvPicPr>
          <p:nvPr/>
        </p:nvPicPr>
        <p:blipFill>
          <a:blip r:embed="rId19"/>
          <a:stretch>
            <a:fillRect/>
          </a:stretch>
        </p:blipFill>
        <p:spPr>
          <a:xfrm>
            <a:off x="1282666" y="4035757"/>
            <a:ext cx="2973330" cy="2120601"/>
          </a:xfrm>
          <a:prstGeom prst="rect">
            <a:avLst/>
          </a:prstGeom>
        </p:spPr>
      </p:pic>
      <p:pic>
        <p:nvPicPr>
          <p:cNvPr id="14" name="Resim 13">
            <a:extLst>
              <a:ext uri="{FF2B5EF4-FFF2-40B4-BE49-F238E27FC236}">
                <a16:creationId xmlns:a16="http://schemas.microsoft.com/office/drawing/2014/main" id="{C26F5D91-D11E-486D-9DB5-81DC0961EC4D}"/>
              </a:ext>
            </a:extLst>
          </p:cNvPr>
          <p:cNvPicPr>
            <a:picLocks noChangeAspect="1"/>
          </p:cNvPicPr>
          <p:nvPr/>
        </p:nvPicPr>
        <p:blipFill>
          <a:blip r:embed="rId20"/>
          <a:stretch>
            <a:fillRect/>
          </a:stretch>
        </p:blipFill>
        <p:spPr>
          <a:xfrm>
            <a:off x="1878816" y="4253928"/>
            <a:ext cx="3626355" cy="2584852"/>
          </a:xfrm>
          <a:prstGeom prst="rect">
            <a:avLst/>
          </a:prstGeom>
        </p:spPr>
      </p:pic>
    </p:spTree>
    <p:extLst>
      <p:ext uri="{BB962C8B-B14F-4D97-AF65-F5344CB8AC3E}">
        <p14:creationId xmlns:p14="http://schemas.microsoft.com/office/powerpoint/2010/main" val="3159357831"/>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E89BD67-7E70-424E-BB79-3FF5BEE83582}"/>
              </a:ext>
            </a:extLst>
          </p:cNvPr>
          <p:cNvSpPr>
            <a:spLocks noGrp="1"/>
          </p:cNvSpPr>
          <p:nvPr>
            <p:ph sz="quarter" idx="1"/>
          </p:nvPr>
        </p:nvSpPr>
        <p:spPr>
          <a:xfrm>
            <a:off x="495300" y="376766"/>
            <a:ext cx="8153400" cy="6104467"/>
          </a:xfrm>
          <a:noFill/>
          <a:ln w="76200">
            <a:noFill/>
          </a:ln>
          <a:effectLst>
            <a:glow rad="139700">
              <a:schemeClr val="accent1">
                <a:satMod val="175000"/>
                <a:alpha val="40000"/>
              </a:schemeClr>
            </a:glow>
            <a:outerShdw blurRad="50800" dist="38100" dir="2700000" algn="tl" rotWithShape="0">
              <a:prstClr val="black">
                <a:alpha val="40000"/>
              </a:prstClr>
            </a:outerShdw>
          </a:effectLst>
        </p:spPr>
        <p:txBody>
          <a:bodyPr/>
          <a:lstStyle/>
          <a:p>
            <a:pPr marL="0" indent="0" algn="ctr">
              <a:buNone/>
            </a:pPr>
            <a:endParaRPr lang="tr-TR" b="1" dirty="0">
              <a:ln w="0"/>
              <a:solidFill>
                <a:srgbClr val="75BB47"/>
              </a:solidFill>
              <a:effectLst>
                <a:reflection blurRad="6350" stA="53000" endA="300" endPos="35500" dir="5400000" sy="-90000" algn="bl" rotWithShape="0"/>
              </a:effectLst>
            </a:endParaRPr>
          </a:p>
          <a:p>
            <a:pPr marL="0" indent="0" algn="ctr">
              <a:buNone/>
            </a:pPr>
            <a:endParaRPr lang="tr-TR" b="1" dirty="0">
              <a:ln w="0"/>
              <a:solidFill>
                <a:srgbClr val="75BB47"/>
              </a:solidFill>
              <a:effectLst>
                <a:reflection blurRad="6350" stA="53000" endA="300" endPos="35500" dir="5400000" sy="-90000" algn="bl" rotWithShape="0"/>
              </a:effectLst>
            </a:endParaRPr>
          </a:p>
          <a:p>
            <a:pPr marL="0" indent="0" algn="ctr">
              <a:buNone/>
            </a:pPr>
            <a:endParaRPr lang="tr-TR" b="1" dirty="0">
              <a:ln w="0"/>
              <a:solidFill>
                <a:srgbClr val="75BB47"/>
              </a:solidFill>
              <a:effectLst>
                <a:reflection blurRad="6350" stA="53000" endA="300" endPos="35500" dir="5400000" sy="-90000" algn="bl" rotWithShape="0"/>
              </a:effectLst>
            </a:endParaRPr>
          </a:p>
          <a:p>
            <a:pPr marL="0" indent="0" algn="ctr">
              <a:buNone/>
            </a:pPr>
            <a:endParaRPr lang="tr-TR" b="1" dirty="0">
              <a:ln w="0"/>
              <a:solidFill>
                <a:srgbClr val="75BB47"/>
              </a:solidFill>
              <a:effectLst>
                <a:reflection blurRad="6350" stA="53000" endA="300" endPos="35500" dir="5400000" sy="-90000" algn="bl" rotWithShape="0"/>
              </a:effectLst>
            </a:endParaRPr>
          </a:p>
          <a:p>
            <a:pPr marL="0" indent="0" algn="ctr">
              <a:buNone/>
            </a:pPr>
            <a:endParaRPr lang="tr-TR" b="1" dirty="0">
              <a:ln w="0"/>
              <a:solidFill>
                <a:srgbClr val="75BB47"/>
              </a:solidFill>
              <a:effectLst>
                <a:reflection blurRad="6350" stA="53000" endA="300" endPos="35500" dir="5400000" sy="-90000" algn="bl" rotWithShape="0"/>
              </a:effectLst>
            </a:endParaRPr>
          </a:p>
          <a:p>
            <a:pPr marL="0" indent="0" algn="ctr">
              <a:buNone/>
            </a:pPr>
            <a:r>
              <a:rPr lang="en-US" sz="4000" b="1" dirty="0">
                <a:ln w="0">
                  <a:solidFill>
                    <a:schemeClr val="accent5">
                      <a:lumMod val="60000"/>
                      <a:lumOff val="40000"/>
                    </a:schemeClr>
                  </a:solidFill>
                </a:ln>
                <a:solidFill>
                  <a:srgbClr val="00CC00"/>
                </a:solidFill>
                <a:effectLst>
                  <a:glow rad="63500">
                    <a:schemeClr val="accent5">
                      <a:satMod val="175000"/>
                      <a:alpha val="40000"/>
                    </a:schemeClr>
                  </a:glow>
                  <a:innerShdw blurRad="114300">
                    <a:prstClr val="black"/>
                  </a:innerShdw>
                  <a:reflection blurRad="6350" stA="53000" endA="300" endPos="35500" dir="5400000" sy="-90000" algn="bl" rotWithShape="0"/>
                </a:effectLst>
                <a:latin typeface="Showcard Gothic" panose="04020904020102020604" pitchFamily="82" charset="0"/>
              </a:rPr>
              <a:t>START CHANGING THE FUTURE THROUGH SUSTAINABILITY...</a:t>
            </a:r>
            <a:r>
              <a:rPr lang="tr-TR" sz="4000" b="1" dirty="0">
                <a:ln w="0">
                  <a:solidFill>
                    <a:schemeClr val="accent5">
                      <a:lumMod val="60000"/>
                      <a:lumOff val="40000"/>
                    </a:schemeClr>
                  </a:solidFill>
                </a:ln>
                <a:solidFill>
                  <a:srgbClr val="00CC00"/>
                </a:solidFill>
                <a:effectLst>
                  <a:glow rad="63500">
                    <a:schemeClr val="accent5">
                      <a:satMod val="175000"/>
                      <a:alpha val="40000"/>
                    </a:schemeClr>
                  </a:glow>
                  <a:innerShdw blurRad="114300">
                    <a:prstClr val="black"/>
                  </a:innerShdw>
                  <a:reflection blurRad="6350" stA="53000" endA="300" endPos="35500" dir="5400000" sy="-90000" algn="bl" rotWithShape="0"/>
                </a:effectLst>
                <a:latin typeface="Showcard Gothic" panose="04020904020102020604" pitchFamily="82" charset="0"/>
              </a:rPr>
              <a:t>..</a:t>
            </a:r>
          </a:p>
        </p:txBody>
      </p:sp>
      <p:sp>
        <p:nvSpPr>
          <p:cNvPr id="6" name="Başlık 1">
            <a:extLst>
              <a:ext uri="{FF2B5EF4-FFF2-40B4-BE49-F238E27FC236}">
                <a16:creationId xmlns:a16="http://schemas.microsoft.com/office/drawing/2014/main" id="{E98C5622-F3AB-4078-90A5-F5FA3C2291A0}"/>
              </a:ext>
            </a:extLst>
          </p:cNvPr>
          <p:cNvSpPr txBox="1">
            <a:spLocks/>
          </p:cNvSpPr>
          <p:nvPr/>
        </p:nvSpPr>
        <p:spPr>
          <a:xfrm>
            <a:off x="578781" y="4859866"/>
            <a:ext cx="8153400" cy="990600"/>
          </a:xfrm>
          <a:prstGeom prst="rect">
            <a:avLst/>
          </a:prstGeom>
          <a:ln>
            <a:noFill/>
          </a:ln>
        </p:spPr>
        <p:txBody>
          <a:bodyPr vert="horz" anchor="ctr">
            <a:normAutofit/>
          </a:bodyPr>
          <a:lstStyle>
            <a:lvl1pPr algn="l" rtl="0" eaLnBrk="1" latinLnBrk="0" hangingPunct="1">
              <a:spcBef>
                <a:spcPct val="0"/>
              </a:spcBef>
              <a:buNone/>
              <a:defRPr kumimoji="0" sz="3200" kern="1200">
                <a:solidFill>
                  <a:schemeClr val="tx2"/>
                </a:solidFill>
                <a:latin typeface="Arial"/>
                <a:ea typeface="+mj-ea"/>
                <a:cs typeface="Arial"/>
              </a:defRPr>
            </a:lvl1pPr>
          </a:lstStyle>
          <a:p>
            <a:pPr algn="ctr" defTabSz="914400"/>
            <a:r>
              <a:rPr lang="tr-TR" b="1">
                <a:ln w="9525">
                  <a:solidFill>
                    <a:schemeClr val="accent5">
                      <a:lumMod val="60000"/>
                      <a:lumOff val="40000"/>
                    </a:schemeClr>
                  </a:solidFill>
                  <a:prstDash val="solid"/>
                </a:ln>
                <a:solidFill>
                  <a:srgbClr val="00CC00"/>
                </a:solidFill>
                <a:effectLst>
                  <a:outerShdw blurRad="60007" dir="2000400" sy="-30000" kx="-800400" algn="bl" rotWithShape="0">
                    <a:prstClr val="black">
                      <a:alpha val="20000"/>
                    </a:prstClr>
                  </a:outerShdw>
                </a:effectLst>
                <a:latin typeface="72" panose="020B0503030000000003" pitchFamily="34" charset="0"/>
                <a:cs typeface="72" panose="020B0503030000000003" pitchFamily="34" charset="0"/>
              </a:rPr>
              <a:t>THANK </a:t>
            </a:r>
            <a:r>
              <a:rPr lang="tr-TR" b="1" dirty="0">
                <a:ln w="9525">
                  <a:solidFill>
                    <a:schemeClr val="accent5">
                      <a:lumMod val="60000"/>
                      <a:lumOff val="40000"/>
                    </a:schemeClr>
                  </a:solidFill>
                  <a:prstDash val="solid"/>
                </a:ln>
                <a:solidFill>
                  <a:srgbClr val="00CC00"/>
                </a:solidFill>
                <a:effectLst>
                  <a:outerShdw blurRad="60007" dir="2000400" sy="-30000" kx="-800400" algn="bl" rotWithShape="0">
                    <a:prstClr val="black">
                      <a:alpha val="20000"/>
                    </a:prstClr>
                  </a:outerShdw>
                </a:effectLst>
                <a:latin typeface="72" panose="020B0503030000000003" pitchFamily="34" charset="0"/>
                <a:cs typeface="72" panose="020B0503030000000003" pitchFamily="34" charset="0"/>
              </a:rPr>
              <a:t>YOU</a:t>
            </a:r>
          </a:p>
        </p:txBody>
      </p:sp>
      <p:pic>
        <p:nvPicPr>
          <p:cNvPr id="10" name="Resim 9">
            <a:extLst>
              <a:ext uri="{FF2B5EF4-FFF2-40B4-BE49-F238E27FC236}">
                <a16:creationId xmlns:a16="http://schemas.microsoft.com/office/drawing/2014/main" id="{137A59C2-4D58-4A87-8891-6440ABC3CAB3}"/>
              </a:ext>
            </a:extLst>
          </p:cNvPr>
          <p:cNvPicPr>
            <a:picLocks noChangeAspect="1"/>
          </p:cNvPicPr>
          <p:nvPr/>
        </p:nvPicPr>
        <p:blipFill>
          <a:blip r:embed="rId2"/>
          <a:stretch>
            <a:fillRect/>
          </a:stretch>
        </p:blipFill>
        <p:spPr>
          <a:xfrm>
            <a:off x="3371993" y="810239"/>
            <a:ext cx="2849661" cy="2054051"/>
          </a:xfrm>
          <a:prstGeom prst="roundRect">
            <a:avLst>
              <a:gd name="adj" fmla="val 16667"/>
            </a:avLst>
          </a:prstGeom>
          <a:ln>
            <a:noFill/>
          </a:ln>
          <a:effectLst>
            <a:outerShdw blurRad="76200" dist="38100" dir="7800000" algn="tl" rotWithShape="0">
              <a:srgbClr val="000000">
                <a:alpha val="40000"/>
              </a:srgbClr>
            </a:outerShdw>
          </a:effectLst>
          <a:scene3d>
            <a:camera prst="isometricOffAxis2Left"/>
            <a:lightRig rig="contrasting" dir="t">
              <a:rot lat="0" lon="0" rev="4200000"/>
            </a:lightRig>
          </a:scene3d>
          <a:sp3d prstMaterial="plastic">
            <a:bevelT w="381000" h="114300" prst="relaxedInset"/>
            <a:contourClr>
              <a:srgbClr val="969696"/>
            </a:contourClr>
          </a:sp3d>
        </p:spPr>
      </p:pic>
      <p:pic>
        <p:nvPicPr>
          <p:cNvPr id="12" name="Resim 11">
            <a:extLst>
              <a:ext uri="{FF2B5EF4-FFF2-40B4-BE49-F238E27FC236}">
                <a16:creationId xmlns:a16="http://schemas.microsoft.com/office/drawing/2014/main" id="{B1AD8A26-7F4E-43C5-B8EC-C422E0892BDD}"/>
              </a:ext>
            </a:extLst>
          </p:cNvPr>
          <p:cNvPicPr>
            <a:picLocks noChangeAspect="1"/>
          </p:cNvPicPr>
          <p:nvPr/>
        </p:nvPicPr>
        <p:blipFill>
          <a:blip r:embed="rId3"/>
          <a:stretch>
            <a:fillRect/>
          </a:stretch>
        </p:blipFill>
        <p:spPr>
          <a:xfrm>
            <a:off x="6140143" y="4658238"/>
            <a:ext cx="1005723" cy="1292135"/>
          </a:xfrm>
          <a:prstGeom prst="roundRect">
            <a:avLst>
              <a:gd name="adj" fmla="val 16667"/>
            </a:avLst>
          </a:prstGeom>
          <a:ln>
            <a:noFill/>
          </a:ln>
          <a:effectLst>
            <a:outerShdw blurRad="76200" dist="38100" dir="7800000" algn="tl" rotWithShape="0">
              <a:srgbClr val="000000">
                <a:alpha val="40000"/>
              </a:srgbClr>
            </a:outerShdw>
          </a:effectLst>
          <a:scene3d>
            <a:camera prst="perspectiveContrastingLeftFacing"/>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80429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ctr">
            <a:normAutofit/>
          </a:bodyPr>
          <a:lstStyle/>
          <a:p>
            <a:r>
              <a:rPr lang="tr-TR" sz="3200" dirty="0" err="1">
                <a:latin typeface="Arial"/>
                <a:cs typeface="Arial"/>
              </a:rPr>
              <a:t>Why</a:t>
            </a:r>
            <a:r>
              <a:rPr lang="tr-TR" sz="3200" dirty="0">
                <a:latin typeface="Arial"/>
                <a:cs typeface="Arial"/>
              </a:rPr>
              <a:t>?</a:t>
            </a:r>
          </a:p>
        </p:txBody>
      </p:sp>
      <p:grpSp>
        <p:nvGrpSpPr>
          <p:cNvPr id="16" name="Group 14"/>
          <p:cNvGrpSpPr/>
          <p:nvPr/>
        </p:nvGrpSpPr>
        <p:grpSpPr>
          <a:xfrm>
            <a:off x="1439466" y="1903302"/>
            <a:ext cx="1286927" cy="3760615"/>
            <a:chOff x="524940" y="2015067"/>
            <a:chExt cx="1574800" cy="3393600"/>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p:grpSpPr>
        <p:sp>
          <p:nvSpPr>
            <p:cNvPr id="22" name="Up Arrow 21"/>
            <p:cNvSpPr/>
            <p:nvPr/>
          </p:nvSpPr>
          <p:spPr>
            <a:xfrm>
              <a:off x="524940" y="2015067"/>
              <a:ext cx="1574800" cy="3393600"/>
            </a:xfrm>
            <a:prstGeom prst="upArrow">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117604" y="2547952"/>
              <a:ext cx="474133" cy="2860715"/>
            </a:xfrm>
            <a:prstGeom prst="rect">
              <a:avLst/>
            </a:prstGeom>
            <a:grpFill/>
          </p:spPr>
          <p:txBody>
            <a:bodyPr wrap="square" rtlCol="0">
              <a:spAutoFit/>
            </a:bodyPr>
            <a:lstStyle/>
            <a:p>
              <a:pPr algn="ctr"/>
              <a:r>
                <a:rPr lang="tr-TR" sz="2000" b="1" dirty="0">
                  <a:latin typeface="Arial" panose="020B0604020202020204" pitchFamily="34" charset="0"/>
                  <a:cs typeface="Arial" panose="020B0604020202020204" pitchFamily="34" charset="0"/>
                </a:rPr>
                <a:t>POPULAT ION</a:t>
              </a:r>
              <a:endParaRPr lang="en-US" sz="2000" b="1" dirty="0">
                <a:latin typeface="Arial" panose="020B0604020202020204" pitchFamily="34" charset="0"/>
                <a:cs typeface="Arial" panose="020B0604020202020204" pitchFamily="34" charset="0"/>
              </a:endParaRPr>
            </a:p>
          </p:txBody>
        </p:sp>
      </p:grpSp>
      <p:grpSp>
        <p:nvGrpSpPr>
          <p:cNvPr id="24" name="Group 15"/>
          <p:cNvGrpSpPr/>
          <p:nvPr/>
        </p:nvGrpSpPr>
        <p:grpSpPr>
          <a:xfrm>
            <a:off x="6556254" y="2032797"/>
            <a:ext cx="1366188" cy="3473320"/>
            <a:chOff x="6841072" y="2015067"/>
            <a:chExt cx="1603249" cy="3251200"/>
          </a:xfrm>
          <a:gradFill flip="none" rotWithShape="1">
            <a:gsLst>
              <a:gs pos="71008">
                <a:srgbClr val="D7EBCA"/>
              </a:gs>
              <a:gs pos="36000">
                <a:srgbClr val="A7D389"/>
              </a:gs>
              <a:gs pos="0">
                <a:srgbClr val="75BB47"/>
              </a:gs>
              <a:gs pos="100000">
                <a:srgbClr val="FFFFFF"/>
              </a:gs>
            </a:gsLst>
            <a:lin ang="0" scaled="1"/>
            <a:tileRect/>
          </a:gradFill>
        </p:grpSpPr>
        <p:sp>
          <p:nvSpPr>
            <p:cNvPr id="25" name="Up Arrow 24"/>
            <p:cNvSpPr/>
            <p:nvPr/>
          </p:nvSpPr>
          <p:spPr>
            <a:xfrm rot="10800000">
              <a:off x="6841072" y="2015067"/>
              <a:ext cx="1603249" cy="3251200"/>
            </a:xfrm>
            <a:prstGeom prst="upArrow">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7405628" y="2148343"/>
              <a:ext cx="474134" cy="2679276"/>
            </a:xfrm>
            <a:prstGeom prst="rect">
              <a:avLst/>
            </a:prstGeom>
            <a:grpFill/>
          </p:spPr>
          <p:txBody>
            <a:bodyPr wrap="square" rtlCol="0">
              <a:spAutoFit/>
            </a:bodyPr>
            <a:lstStyle/>
            <a:p>
              <a:pPr algn="ctr"/>
              <a:r>
                <a:rPr lang="tr-TR" sz="2000" b="1" dirty="0">
                  <a:latin typeface="Arial" panose="020B0604020202020204" pitchFamily="34" charset="0"/>
                  <a:cs typeface="Arial" panose="020B0604020202020204" pitchFamily="34" charset="0"/>
                </a:rPr>
                <a:t>RESOURCES</a:t>
              </a:r>
              <a:endParaRPr lang="en-US" sz="2000" b="1" dirty="0">
                <a:latin typeface="Arial" panose="020B0604020202020204" pitchFamily="34" charset="0"/>
                <a:cs typeface="Arial" panose="020B0604020202020204" pitchFamily="34" charset="0"/>
              </a:endParaRPr>
            </a:p>
          </p:txBody>
        </p:sp>
      </p:grpSp>
      <p:pic>
        <p:nvPicPr>
          <p:cNvPr id="27"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pic>
        <p:nvPicPr>
          <p:cNvPr id="28" name="Resim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966" y="2032797"/>
            <a:ext cx="3204713" cy="3204713"/>
          </a:xfrm>
          <a:prstGeom prst="rect">
            <a:avLst/>
          </a:prstGeom>
        </p:spPr>
      </p:pic>
      <p:sp>
        <p:nvSpPr>
          <p:cNvPr id="29" name="7 Artı"/>
          <p:cNvSpPr/>
          <p:nvPr/>
        </p:nvSpPr>
        <p:spPr bwMode="auto">
          <a:xfrm>
            <a:off x="3487183" y="6056666"/>
            <a:ext cx="426245" cy="382233"/>
          </a:xfrm>
          <a:prstGeom prst="mathPlus">
            <a:avLst/>
          </a:prstGeom>
          <a:solidFill>
            <a:srgbClr val="FF0066"/>
          </a:solidFill>
          <a:ln w="9525" cap="flat" cmpd="sng" algn="ctr">
            <a:noFill/>
            <a:prstDash val="solid"/>
            <a:round/>
            <a:headEnd type="none" w="med" len="med"/>
            <a:tailEnd type="none" w="med" len="med"/>
          </a:ln>
          <a:effectLst/>
        </p:spPr>
        <p:txBody>
          <a:bodyPr/>
          <a:lstStyle/>
          <a:p>
            <a:pPr>
              <a:defRPr/>
            </a:pPr>
            <a:endParaRPr lang="tr-TR">
              <a:ea typeface="ＭＳ Ｐゴシック"/>
              <a:cs typeface="ＭＳ Ｐゴシック"/>
            </a:endParaRPr>
          </a:p>
        </p:txBody>
      </p:sp>
      <p:sp>
        <p:nvSpPr>
          <p:cNvPr id="30" name="7 Artı"/>
          <p:cNvSpPr/>
          <p:nvPr/>
        </p:nvSpPr>
        <p:spPr bwMode="auto">
          <a:xfrm>
            <a:off x="5265453" y="6051107"/>
            <a:ext cx="426245" cy="382233"/>
          </a:xfrm>
          <a:prstGeom prst="mathPlus">
            <a:avLst/>
          </a:prstGeom>
          <a:solidFill>
            <a:srgbClr val="FF0066"/>
          </a:solidFill>
          <a:ln w="9525" cap="flat" cmpd="sng" algn="ctr">
            <a:noFill/>
            <a:prstDash val="solid"/>
            <a:round/>
            <a:headEnd type="none" w="med" len="med"/>
            <a:tailEnd type="none" w="med" len="med"/>
          </a:ln>
          <a:effectLst/>
        </p:spPr>
        <p:txBody>
          <a:bodyPr/>
          <a:lstStyle/>
          <a:p>
            <a:pPr>
              <a:defRPr/>
            </a:pPr>
            <a:endParaRPr lang="tr-TR">
              <a:ea typeface="ＭＳ Ｐゴシック"/>
              <a:cs typeface="ＭＳ Ｐゴシック"/>
            </a:endParaRPr>
          </a:p>
        </p:txBody>
      </p:sp>
      <p:pic>
        <p:nvPicPr>
          <p:cNvPr id="31" name="Resim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001" y="5895812"/>
            <a:ext cx="686339" cy="703937"/>
          </a:xfrm>
          <a:prstGeom prst="rect">
            <a:avLst/>
          </a:prstGeom>
        </p:spPr>
      </p:pic>
      <p:pic>
        <p:nvPicPr>
          <p:cNvPr id="32" name="Resim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6271" y="5895813"/>
            <a:ext cx="686339" cy="703937"/>
          </a:xfrm>
          <a:prstGeom prst="rect">
            <a:avLst/>
          </a:prstGeom>
        </p:spPr>
      </p:pic>
      <p:pic>
        <p:nvPicPr>
          <p:cNvPr id="33" name="Resim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4541" y="5895813"/>
            <a:ext cx="686339" cy="703937"/>
          </a:xfrm>
          <a:prstGeom prst="rect">
            <a:avLst/>
          </a:prstGeom>
        </p:spPr>
      </p:pic>
    </p:spTree>
    <p:extLst>
      <p:ext uri="{BB962C8B-B14F-4D97-AF65-F5344CB8AC3E}">
        <p14:creationId xmlns:p14="http://schemas.microsoft.com/office/powerpoint/2010/main" val="136395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decel="5000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tr-TR" dirty="0"/>
              <a:t>Global </a:t>
            </a:r>
            <a:r>
              <a:rPr lang="tr-TR" dirty="0" err="1"/>
              <a:t>Issues</a:t>
            </a:r>
            <a:r>
              <a:rPr lang="tr-TR" dirty="0"/>
              <a:t>: </a:t>
            </a:r>
            <a:r>
              <a:rPr lang="tr-TR" dirty="0" err="1"/>
              <a:t>Climate</a:t>
            </a:r>
            <a:r>
              <a:rPr lang="tr-TR" dirty="0"/>
              <a:t> </a:t>
            </a:r>
            <a:r>
              <a:rPr lang="tr-TR" dirty="0" err="1"/>
              <a:t>Change</a:t>
            </a:r>
            <a:endParaRPr lang="tr-TR" sz="3200" dirty="0">
              <a:latin typeface="Arial"/>
              <a:cs typeface="Arial"/>
            </a:endParaRPr>
          </a:p>
        </p:txBody>
      </p:sp>
      <p:pic>
        <p:nvPicPr>
          <p:cNvPr id="8"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703672" y="1612407"/>
            <a:ext cx="7939585" cy="830997"/>
          </a:xfrm>
          <a:prstGeom prst="rect">
            <a:avLst/>
          </a:prstGeom>
          <a:noFill/>
        </p:spPr>
        <p:txBody>
          <a:bodyPr wrap="square" rtlCol="0">
            <a:spAutoFit/>
          </a:bodyPr>
          <a:lstStyle/>
          <a:p>
            <a:pPr algn="just"/>
            <a:r>
              <a:rPr lang="en-US" sz="1600" dirty="0"/>
              <a:t>Greenhouse gases accumulate in the atmosphere as a result of burning fossil fuels used in heating, transportation and industrial processes is causing global climate change. Other human activities such as land use and deforestation accelerate climate change.</a:t>
            </a:r>
            <a:endParaRPr lang="tr-TR" sz="1600" dirty="0">
              <a:latin typeface="Arial" panose="020B0604020202020204" pitchFamily="34" charset="0"/>
              <a:cs typeface="Arial" panose="020B0604020202020204" pitchFamily="34" charset="0"/>
            </a:endParaRPr>
          </a:p>
        </p:txBody>
      </p:sp>
      <p:sp>
        <p:nvSpPr>
          <p:cNvPr id="3" name="Metin kutusu 2"/>
          <p:cNvSpPr txBox="1"/>
          <p:nvPr/>
        </p:nvSpPr>
        <p:spPr>
          <a:xfrm>
            <a:off x="3641028" y="2951397"/>
            <a:ext cx="2014834" cy="584775"/>
          </a:xfrm>
          <a:prstGeom prst="rect">
            <a:avLst/>
          </a:prstGeom>
          <a:noFill/>
        </p:spPr>
        <p:txBody>
          <a:bodyPr wrap="square" rtlCol="0">
            <a:spAutoFit/>
          </a:bodyPr>
          <a:lstStyle/>
          <a:p>
            <a:pPr algn="ctr"/>
            <a:r>
              <a:rPr lang="tr-TR" sz="1600" b="1" dirty="0" err="1">
                <a:latin typeface="Arial" panose="020B0604020202020204" pitchFamily="34" charset="0"/>
                <a:cs typeface="Arial" panose="020B0604020202020204" pitchFamily="34" charset="0"/>
              </a:rPr>
              <a:t>Climate</a:t>
            </a:r>
            <a:r>
              <a:rPr lang="tr-TR" sz="1600" b="1" dirty="0">
                <a:latin typeface="Arial" panose="020B0604020202020204" pitchFamily="34" charset="0"/>
                <a:cs typeface="Arial" panose="020B0604020202020204" pitchFamily="34" charset="0"/>
              </a:rPr>
              <a:t> </a:t>
            </a:r>
            <a:r>
              <a:rPr lang="tr-TR" sz="1600" b="1" dirty="0" err="1">
                <a:latin typeface="Arial" panose="020B0604020202020204" pitchFamily="34" charset="0"/>
                <a:cs typeface="Arial" panose="020B0604020202020204" pitchFamily="34" charset="0"/>
              </a:rPr>
              <a:t>Change</a:t>
            </a:r>
            <a:r>
              <a:rPr lang="tr-TR" sz="1600" b="1" dirty="0">
                <a:latin typeface="Arial" panose="020B0604020202020204" pitchFamily="34" charset="0"/>
                <a:cs typeface="Arial" panose="020B0604020202020204" pitchFamily="34" charset="0"/>
              </a:rPr>
              <a:t> </a:t>
            </a:r>
            <a:r>
              <a:rPr lang="tr-TR" sz="1600" b="1" dirty="0" err="1">
                <a:latin typeface="Arial" panose="020B0604020202020204" pitchFamily="34" charset="0"/>
                <a:cs typeface="Arial" panose="020B0604020202020204" pitchFamily="34" charset="0"/>
              </a:rPr>
              <a:t>Scenario</a:t>
            </a:r>
            <a:r>
              <a:rPr lang="tr-TR" sz="1600" b="1" dirty="0">
                <a:latin typeface="Arial" panose="020B0604020202020204" pitchFamily="34" charset="0"/>
                <a:cs typeface="Arial" panose="020B0604020202020204" pitchFamily="34" charset="0"/>
              </a:rPr>
              <a:t> </a:t>
            </a:r>
            <a:r>
              <a:rPr lang="tr-TR" sz="1600" b="1" dirty="0" err="1">
                <a:latin typeface="Arial" panose="020B0604020202020204" pitchFamily="34" charset="0"/>
                <a:cs typeface="Arial" panose="020B0604020202020204" pitchFamily="34" charset="0"/>
              </a:rPr>
              <a:t>Result</a:t>
            </a:r>
            <a:endParaRPr lang="tr-TR" sz="1600" b="1" dirty="0">
              <a:latin typeface="Arial" panose="020B0604020202020204" pitchFamily="34" charset="0"/>
              <a:cs typeface="Arial" panose="020B0604020202020204" pitchFamily="34" charset="0"/>
            </a:endParaRPr>
          </a:p>
        </p:txBody>
      </p:sp>
      <p:sp>
        <p:nvSpPr>
          <p:cNvPr id="5" name="Aşağı Ok 4"/>
          <p:cNvSpPr/>
          <p:nvPr/>
        </p:nvSpPr>
        <p:spPr>
          <a:xfrm>
            <a:off x="4273132" y="3755571"/>
            <a:ext cx="750626" cy="112122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6" name="Metin kutusu 5"/>
          <p:cNvSpPr txBox="1"/>
          <p:nvPr/>
        </p:nvSpPr>
        <p:spPr>
          <a:xfrm>
            <a:off x="3406251" y="5192486"/>
            <a:ext cx="2341895" cy="923330"/>
          </a:xfrm>
          <a:prstGeom prst="rect">
            <a:avLst/>
          </a:prstGeom>
          <a:noFill/>
        </p:spPr>
        <p:txBody>
          <a:bodyPr wrap="square" rtlCol="0">
            <a:spAutoFit/>
          </a:bodyPr>
          <a:lstStyle/>
          <a:p>
            <a:pPr algn="ctr"/>
            <a:r>
              <a:rPr lang="en-US" b="1" dirty="0"/>
              <a:t>Between 1990-2100 years, is predicted to</a:t>
            </a:r>
            <a:r>
              <a:rPr lang="tr-TR" b="1" dirty="0"/>
              <a:t> </a:t>
            </a:r>
            <a:r>
              <a:rPr lang="en-US" b="1" dirty="0"/>
              <a:t>increase by 1,4 - </a:t>
            </a:r>
            <a:r>
              <a:rPr lang="tr-TR" b="1" dirty="0"/>
              <a:t>5</a:t>
            </a:r>
            <a:r>
              <a:rPr lang="en-US" b="1" dirty="0"/>
              <a:t>,8°C</a:t>
            </a:r>
            <a:endParaRPr lang="tr-TR" b="1" dirty="0"/>
          </a:p>
        </p:txBody>
      </p:sp>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564" y="2571072"/>
            <a:ext cx="2601685" cy="1731745"/>
          </a:xfrm>
          <a:prstGeom prst="rect">
            <a:avLst/>
          </a:prstGeom>
        </p:spPr>
      </p:pic>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563" y="4499994"/>
            <a:ext cx="2601685" cy="1977005"/>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0641" y="2571072"/>
            <a:ext cx="2513619" cy="1731745"/>
          </a:xfrm>
          <a:prstGeom prst="rect">
            <a:avLst/>
          </a:prstGeom>
        </p:spPr>
      </p:pic>
      <p:pic>
        <p:nvPicPr>
          <p:cNvPr id="17" name="Resim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0641" y="4499994"/>
            <a:ext cx="2513619" cy="1977005"/>
          </a:xfrm>
          <a:prstGeom prst="rect">
            <a:avLst/>
          </a:prstGeom>
        </p:spPr>
      </p:pic>
    </p:spTree>
    <p:extLst>
      <p:ext uri="{BB962C8B-B14F-4D97-AF65-F5344CB8AC3E}">
        <p14:creationId xmlns:p14="http://schemas.microsoft.com/office/powerpoint/2010/main" val="589643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587829" y="1592514"/>
            <a:ext cx="7511142" cy="400110"/>
          </a:xfrm>
          <a:prstGeom prst="rect">
            <a:avLst/>
          </a:prstGeom>
          <a:noFill/>
        </p:spPr>
        <p:txBody>
          <a:bodyPr wrap="square" rtlCol="0">
            <a:spAutoFit/>
          </a:bodyPr>
          <a:lstStyle/>
          <a:p>
            <a:r>
              <a:rPr lang="en-US" sz="2000" dirty="0">
                <a:solidFill>
                  <a:schemeClr val="tx2"/>
                </a:solidFill>
                <a:latin typeface="Arial" panose="020B0604020202020204" pitchFamily="34" charset="0"/>
                <a:cs typeface="Arial" panose="020B0604020202020204" pitchFamily="34" charset="0"/>
              </a:rPr>
              <a:t>Climate change may cause heavy rainfall.</a:t>
            </a:r>
            <a:endParaRPr lang="tr-TR" sz="2000" dirty="0">
              <a:solidFill>
                <a:schemeClr val="tx2"/>
              </a:solidFill>
              <a:latin typeface="Arial" panose="020B0604020202020204" pitchFamily="34" charset="0"/>
              <a:cs typeface="Arial" panose="020B0604020202020204" pitchFamily="34" charset="0"/>
            </a:endParaRPr>
          </a:p>
        </p:txBody>
      </p:sp>
      <p:sp>
        <p:nvSpPr>
          <p:cNvPr id="4" name="Metin kutusu 3"/>
          <p:cNvSpPr txBox="1"/>
          <p:nvPr/>
        </p:nvSpPr>
        <p:spPr>
          <a:xfrm>
            <a:off x="587829" y="457200"/>
            <a:ext cx="6466114" cy="584775"/>
          </a:xfrm>
          <a:prstGeom prst="rect">
            <a:avLst/>
          </a:prstGeom>
          <a:noFill/>
        </p:spPr>
        <p:txBody>
          <a:bodyPr wrap="square" rtlCol="0">
            <a:spAutoFit/>
          </a:bodyPr>
          <a:lstStyle/>
          <a:p>
            <a:r>
              <a:rPr lang="tr-TR" sz="3200" dirty="0" err="1">
                <a:solidFill>
                  <a:schemeClr val="tx2"/>
                </a:solidFill>
                <a:latin typeface="Arial"/>
                <a:ea typeface="+mj-ea"/>
                <a:cs typeface="Arial"/>
              </a:rPr>
              <a:t>Climate</a:t>
            </a:r>
            <a:r>
              <a:rPr lang="tr-TR" sz="3200" dirty="0">
                <a:solidFill>
                  <a:schemeClr val="tx2"/>
                </a:solidFill>
                <a:latin typeface="Arial"/>
                <a:ea typeface="+mj-ea"/>
                <a:cs typeface="Arial"/>
              </a:rPr>
              <a:t> </a:t>
            </a:r>
            <a:r>
              <a:rPr lang="tr-TR" sz="3200" dirty="0" err="1">
                <a:solidFill>
                  <a:schemeClr val="tx2"/>
                </a:solidFill>
                <a:latin typeface="Arial"/>
                <a:ea typeface="+mj-ea"/>
                <a:cs typeface="Arial"/>
              </a:rPr>
              <a:t>Change</a:t>
            </a:r>
            <a:endParaRPr lang="tr-TR" sz="3200" dirty="0">
              <a:solidFill>
                <a:schemeClr val="tx2"/>
              </a:solidFill>
              <a:latin typeface="Arial"/>
              <a:ea typeface="+mj-ea"/>
              <a:cs typeface="Arial"/>
            </a:endParaRPr>
          </a:p>
        </p:txBody>
      </p:sp>
      <p:pic>
        <p:nvPicPr>
          <p:cNvPr id="7"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sp>
        <p:nvSpPr>
          <p:cNvPr id="3" name="Unvan 2"/>
          <p:cNvSpPr>
            <a:spLocks noGrp="1"/>
          </p:cNvSpPr>
          <p:nvPr>
            <p:ph type="title"/>
          </p:nvPr>
        </p:nvSpPr>
        <p:spPr/>
        <p:txBody>
          <a:bodyPr/>
          <a:lstStyle/>
          <a:p>
            <a:endParaRPr lang="tr-TR"/>
          </a:p>
        </p:txBody>
      </p:sp>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566" y="2018020"/>
            <a:ext cx="8180306" cy="4594367"/>
          </a:xfrm>
          <a:prstGeom prst="rect">
            <a:avLst/>
          </a:prstGeom>
        </p:spPr>
      </p:pic>
    </p:spTree>
    <p:extLst>
      <p:ext uri="{BB962C8B-B14F-4D97-AF65-F5344CB8AC3E}">
        <p14:creationId xmlns:p14="http://schemas.microsoft.com/office/powerpoint/2010/main" val="184652801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544286" y="348343"/>
            <a:ext cx="6509657" cy="584775"/>
          </a:xfrm>
          <a:prstGeom prst="rect">
            <a:avLst/>
          </a:prstGeom>
          <a:noFill/>
        </p:spPr>
        <p:txBody>
          <a:bodyPr wrap="square" rtlCol="0">
            <a:spAutoFit/>
          </a:bodyPr>
          <a:lstStyle/>
          <a:p>
            <a:r>
              <a:rPr lang="tr-TR" sz="3200" dirty="0" err="1">
                <a:solidFill>
                  <a:schemeClr val="tx2"/>
                </a:solidFill>
                <a:latin typeface="Arial"/>
                <a:ea typeface="+mj-ea"/>
                <a:cs typeface="Arial"/>
              </a:rPr>
              <a:t>Climate</a:t>
            </a:r>
            <a:r>
              <a:rPr lang="tr-TR" sz="3200" dirty="0">
                <a:solidFill>
                  <a:schemeClr val="tx2"/>
                </a:solidFill>
                <a:latin typeface="Arial"/>
                <a:ea typeface="+mj-ea"/>
                <a:cs typeface="Arial"/>
              </a:rPr>
              <a:t> </a:t>
            </a:r>
            <a:r>
              <a:rPr lang="tr-TR" sz="3200" dirty="0" err="1">
                <a:solidFill>
                  <a:schemeClr val="tx2"/>
                </a:solidFill>
                <a:latin typeface="Arial"/>
                <a:ea typeface="+mj-ea"/>
                <a:cs typeface="Arial"/>
              </a:rPr>
              <a:t>Change</a:t>
            </a:r>
            <a:endParaRPr lang="tr-TR" sz="3200" dirty="0">
              <a:solidFill>
                <a:schemeClr val="tx2"/>
              </a:solidFill>
              <a:latin typeface="Arial"/>
              <a:ea typeface="+mj-ea"/>
              <a:cs typeface="Arial"/>
            </a:endParaRPr>
          </a:p>
        </p:txBody>
      </p:sp>
      <p:sp>
        <p:nvSpPr>
          <p:cNvPr id="8" name="Metin kutusu 7"/>
          <p:cNvSpPr txBox="1"/>
          <p:nvPr/>
        </p:nvSpPr>
        <p:spPr>
          <a:xfrm>
            <a:off x="544286" y="1592514"/>
            <a:ext cx="7511142" cy="400110"/>
          </a:xfrm>
          <a:prstGeom prst="rect">
            <a:avLst/>
          </a:prstGeom>
          <a:noFill/>
        </p:spPr>
        <p:txBody>
          <a:bodyPr wrap="square" rtlCol="0">
            <a:spAutoFit/>
          </a:bodyPr>
          <a:lstStyle/>
          <a:p>
            <a:r>
              <a:rPr lang="en-US" sz="2000" dirty="0">
                <a:solidFill>
                  <a:schemeClr val="tx2"/>
                </a:solidFill>
                <a:latin typeface="Arial" panose="020B0604020202020204" pitchFamily="34" charset="0"/>
                <a:cs typeface="Arial" panose="020B0604020202020204" pitchFamily="34" charset="0"/>
              </a:rPr>
              <a:t>Climate changes cause droughts..</a:t>
            </a:r>
            <a:endParaRPr lang="tr-TR" sz="2000" dirty="0">
              <a:solidFill>
                <a:schemeClr val="tx2"/>
              </a:solidFill>
              <a:latin typeface="Arial" panose="020B0604020202020204" pitchFamily="34" charset="0"/>
              <a:cs typeface="Arial" panose="020B0604020202020204" pitchFamily="34" charset="0"/>
            </a:endParaRPr>
          </a:p>
        </p:txBody>
      </p:sp>
      <p:pic>
        <p:nvPicPr>
          <p:cNvPr id="9" name="Picture 2" descr="\\Adbigfilesrv\cevre\RESİMLER\Logo, Afiş  &amp; İşaret\İÇDAŞ ÇELİK LOGO PNG - ARKA PLANSIZ ŞEFF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9916" y="22745"/>
            <a:ext cx="1710014" cy="682641"/>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257" y="2143088"/>
            <a:ext cx="8156685" cy="4483133"/>
          </a:xfrm>
          <a:prstGeom prst="rect">
            <a:avLst/>
          </a:prstGeom>
        </p:spPr>
      </p:pic>
    </p:spTree>
    <p:extLst>
      <p:ext uri="{BB962C8B-B14F-4D97-AF65-F5344CB8AC3E}">
        <p14:creationId xmlns:p14="http://schemas.microsoft.com/office/powerpoint/2010/main" val="1516023616"/>
      </p:ext>
    </p:extLst>
  </p:cSld>
  <p:clrMapOvr>
    <a:masterClrMapping/>
  </p:clrMapOvr>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titus xmlns="http://schemas.titus.com/TitusProperties/">
  <TitusGUID xmlns="">0bc84bef-1ea8-4046-b5f4-4964696791b0</TitusGUID>
  <TitusMetadata xmlns="">eyJucyI6Imh0dHA6XC9cL2ljZGFzXC9oZWxwXC8iLCJwcm9wcyI6W3sibiI6IkNsYXNzaWZpY2F0aW9uIiwidmFscyI6W3sidmFsdWUiOiJILTQ3NGY1ZWJhIn1dfSx7Im4iOiJLVktLIiwidmFscyI6W3sidmFsdWUiOiJZLWE2ZTFiNzRjIn1dfV19</TitusMetadata>
</titus>
</file>

<file path=customXml/itemProps1.xml><?xml version="1.0" encoding="utf-8"?>
<ds:datastoreItem xmlns:ds="http://schemas.openxmlformats.org/officeDocument/2006/customXml" ds:itemID="{1F88F2F4-2B90-419E-85AB-D12D7732E3CB}">
  <ds:schemaRefs>
    <ds:schemaRef ds:uri="http://schemas.titus.com/TitusProperties/"/>
    <ds:schemaRef ds:uri=""/>
  </ds:schemaRefs>
</ds:datastoreItem>
</file>

<file path=docProps/app.xml><?xml version="1.0" encoding="utf-8"?>
<Properties xmlns="http://schemas.openxmlformats.org/officeDocument/2006/extended-properties" xmlns:vt="http://schemas.openxmlformats.org/officeDocument/2006/docPropsVTypes">
  <Template/>
  <TotalTime>40875</TotalTime>
  <Words>2058</Words>
  <Application>Microsoft Office PowerPoint</Application>
  <PresentationFormat>Ekran Gösterisi (4:3)</PresentationFormat>
  <Paragraphs>229</Paragraphs>
  <Slides>51</Slides>
  <Notes>25</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51</vt:i4>
      </vt:variant>
    </vt:vector>
  </HeadingPairs>
  <TitlesOfParts>
    <vt:vector size="61" baseType="lpstr">
      <vt:lpstr>72</vt:lpstr>
      <vt:lpstr>Arial</vt:lpstr>
      <vt:lpstr>Arial Bold</vt:lpstr>
      <vt:lpstr>Calibri</vt:lpstr>
      <vt:lpstr>Showcard Gothic</vt:lpstr>
      <vt:lpstr>Times New Roman</vt:lpstr>
      <vt:lpstr>Tw Cen MT</vt:lpstr>
      <vt:lpstr>Wingdings</vt:lpstr>
      <vt:lpstr>Wingdings 2</vt:lpstr>
      <vt:lpstr>Median</vt:lpstr>
      <vt:lpstr>PowerPoint Sunusu</vt:lpstr>
      <vt:lpstr>Aim and Content</vt:lpstr>
      <vt:lpstr>What is Sustainable Development?</vt:lpstr>
      <vt:lpstr>Sustainable Development= 3P</vt:lpstr>
      <vt:lpstr>PowerPoint Sunusu</vt:lpstr>
      <vt:lpstr>Why?</vt:lpstr>
      <vt:lpstr>Global Issues: Climate Change</vt:lpstr>
      <vt:lpstr>PowerPoint Sunusu</vt:lpstr>
      <vt:lpstr>PowerPoint Sunusu</vt:lpstr>
      <vt:lpstr>World Energy Consumption</vt:lpstr>
      <vt:lpstr>PowerPoint Sunusu</vt:lpstr>
      <vt:lpstr>PowerPoint Sunusu</vt:lpstr>
      <vt:lpstr>Global Issues: Water Security</vt:lpstr>
      <vt:lpstr>Global Issues: Water Security</vt:lpstr>
      <vt:lpstr>Global Issues: Water Security</vt:lpstr>
      <vt:lpstr>PowerPoint Sunusu</vt:lpstr>
      <vt:lpstr>BIODIVERSITY</vt:lpstr>
      <vt:lpstr>Global Issues: Decreasing of Biodiversity</vt:lpstr>
      <vt:lpstr>Mass Extinction.</vt:lpstr>
      <vt:lpstr>Biodiversity Reports</vt:lpstr>
      <vt:lpstr>Global Issues: Wastes</vt:lpstr>
      <vt:lpstr>Global Issues: Energy Security</vt:lpstr>
      <vt:lpstr>Turkey's Electric Energy Resources</vt:lpstr>
      <vt:lpstr>Global Issues: Women and Children's Rights</vt:lpstr>
      <vt:lpstr>What should be the Business World Perspective?</vt:lpstr>
      <vt:lpstr>GRI Global Reporting Initiative</vt:lpstr>
      <vt:lpstr>UN Sustainable Development Goals</vt:lpstr>
      <vt:lpstr>     Certification Authority for Reinforcing Steels (CARES) </vt:lpstr>
      <vt:lpstr>Other Initiatives</vt:lpstr>
      <vt:lpstr>İÇDAŞ Stakeholder Map</vt:lpstr>
      <vt:lpstr>İÇDAŞ Strategic Sustainability Elements Matrix</vt:lpstr>
      <vt:lpstr>ICDAS Strategic Sustainability Elements Matrix</vt:lpstr>
      <vt:lpstr>What brings sustainability to you?</vt:lpstr>
      <vt:lpstr>SUSTAINABILITY POLICY</vt:lpstr>
      <vt:lpstr>ICDAS ETHICAL PRINCIPLES POLICY</vt:lpstr>
      <vt:lpstr>ICDAS SUPPLY CHAIN COMPLIANCE POLICY</vt:lpstr>
      <vt:lpstr>ICDAS ETHICAL PRINCIPLES POLICY</vt:lpstr>
      <vt:lpstr>ICDAS ETHICAL PRINCIPLES POLICY</vt:lpstr>
      <vt:lpstr>ICDAS ETHICAL PRINCIPLES POLICY</vt:lpstr>
      <vt:lpstr>İÇDAŞ HUMAN RIGHTS POLICY</vt:lpstr>
      <vt:lpstr>İÇDAŞ HUMAN RIGHTS POLICY</vt:lpstr>
      <vt:lpstr>İÇDAŞ HUMAN RIGHTS POLICY</vt:lpstr>
      <vt:lpstr>ICDAS ETHICAL PRINCIPLES POLICY</vt:lpstr>
      <vt:lpstr>ICDAS ETHICAL PRINCIPLES POLICY</vt:lpstr>
      <vt:lpstr>ICDAS ETHICAL PRINCIPLES POLICY</vt:lpstr>
      <vt:lpstr>ICDAS ETHICAL PRINCIPLES POLICY</vt:lpstr>
      <vt:lpstr>Ethical Violation Notification</vt:lpstr>
      <vt:lpstr>SOCIAL RESPONSIBILITY MANUAL</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Barış BORA</dc:creator>
  <cp:keywords>H-474f5eba, Y-a6e1b74c</cp:keywords>
  <cp:lastModifiedBy>Emre BAYSAL</cp:lastModifiedBy>
  <cp:revision>214</cp:revision>
  <cp:lastPrinted>2015-10-24T16:20:59Z</cp:lastPrinted>
  <dcterms:created xsi:type="dcterms:W3CDTF">2015-09-25T16:35:29Z</dcterms:created>
  <dcterms:modified xsi:type="dcterms:W3CDTF">2026-05-20T13:34:06Z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0bc84bef-1ea8-4046-b5f4-4964696791b0</vt:lpwstr>
  </property>
  <property fmtid="{D5CDD505-2E9C-101B-9397-08002B2CF9AE}" pid="3" name="OriginatingUser">
    <vt:lpwstr>engin.ensici</vt:lpwstr>
  </property>
  <property fmtid="{D5CDD505-2E9C-101B-9397-08002B2CF9AE}" pid="4" name="Classification">
    <vt:lpwstr>H-474f5eba</vt:lpwstr>
  </property>
  <property fmtid="{D5CDD505-2E9C-101B-9397-08002B2CF9AE}" pid="5" name="KVKK">
    <vt:lpwstr>Y-a6e1b74c</vt:lpwstr>
  </property>
</Properties>
</file>